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7" r:id="rId2"/>
    <p:sldId id="258" r:id="rId3"/>
    <p:sldId id="259" r:id="rId4"/>
    <p:sldId id="260" r:id="rId5"/>
    <p:sldId id="270" r:id="rId6"/>
    <p:sldId id="269" r:id="rId7"/>
    <p:sldId id="311" r:id="rId8"/>
    <p:sldId id="350" r:id="rId9"/>
    <p:sldId id="322" r:id="rId10"/>
    <p:sldId id="323" r:id="rId11"/>
    <p:sldId id="324" r:id="rId12"/>
    <p:sldId id="325" r:id="rId13"/>
    <p:sldId id="357" r:id="rId14"/>
    <p:sldId id="327" r:id="rId15"/>
    <p:sldId id="326" r:id="rId16"/>
    <p:sldId id="328" r:id="rId17"/>
    <p:sldId id="329" r:id="rId18"/>
    <p:sldId id="356" r:id="rId19"/>
    <p:sldId id="330" r:id="rId20"/>
    <p:sldId id="331" r:id="rId21"/>
    <p:sldId id="351" r:id="rId22"/>
    <p:sldId id="422" r:id="rId23"/>
    <p:sldId id="423" r:id="rId24"/>
    <p:sldId id="399" r:id="rId25"/>
    <p:sldId id="424" r:id="rId26"/>
    <p:sldId id="404" r:id="rId27"/>
    <p:sldId id="425" r:id="rId28"/>
    <p:sldId id="426" r:id="rId29"/>
    <p:sldId id="415" r:id="rId30"/>
    <p:sldId id="380" r:id="rId31"/>
    <p:sldId id="454" r:id="rId32"/>
    <p:sldId id="435" r:id="rId33"/>
    <p:sldId id="382" r:id="rId34"/>
    <p:sldId id="431" r:id="rId35"/>
    <p:sldId id="352" r:id="rId36"/>
    <p:sldId id="340" r:id="rId37"/>
    <p:sldId id="456" r:id="rId38"/>
    <p:sldId id="341" r:id="rId39"/>
    <p:sldId id="343" r:id="rId40"/>
    <p:sldId id="342" r:id="rId41"/>
    <p:sldId id="344" r:id="rId42"/>
    <p:sldId id="346" r:id="rId43"/>
    <p:sldId id="455" r:id="rId44"/>
    <p:sldId id="347" r:id="rId45"/>
    <p:sldId id="345" r:id="rId46"/>
    <p:sldId id="349" r:id="rId47"/>
    <p:sldId id="348" r:id="rId48"/>
    <p:sldId id="353" r:id="rId49"/>
    <p:sldId id="262" r:id="rId50"/>
    <p:sldId id="272" r:id="rId51"/>
    <p:sldId id="278" r:id="rId52"/>
    <p:sldId id="271" r:id="rId53"/>
    <p:sldId id="263" r:id="rId54"/>
    <p:sldId id="264" r:id="rId55"/>
    <p:sldId id="275" r:id="rId56"/>
    <p:sldId id="274" r:id="rId57"/>
    <p:sldId id="280" r:id="rId58"/>
    <p:sldId id="284" r:id="rId59"/>
    <p:sldId id="28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B7BBF3-87CB-4D9E-BBF6-5CA71BDB2338}">
          <p14:sldIdLst>
            <p14:sldId id="257"/>
            <p14:sldId id="258"/>
            <p14:sldId id="259"/>
          </p14:sldIdLst>
        </p14:section>
        <p14:section name="L4 LB" id="{96A5AC6C-D872-4C32-806C-87395EFB554F}">
          <p14:sldIdLst>
            <p14:sldId id="260"/>
            <p14:sldId id="270"/>
            <p14:sldId id="269"/>
            <p14:sldId id="311"/>
            <p14:sldId id="350"/>
            <p14:sldId id="322"/>
            <p14:sldId id="323"/>
            <p14:sldId id="324"/>
            <p14:sldId id="325"/>
            <p14:sldId id="357"/>
            <p14:sldId id="327"/>
            <p14:sldId id="326"/>
            <p14:sldId id="328"/>
            <p14:sldId id="329"/>
            <p14:sldId id="356"/>
            <p14:sldId id="330"/>
            <p14:sldId id="331"/>
            <p14:sldId id="351"/>
            <p14:sldId id="422"/>
            <p14:sldId id="423"/>
            <p14:sldId id="399"/>
            <p14:sldId id="424"/>
            <p14:sldId id="404"/>
            <p14:sldId id="425"/>
            <p14:sldId id="426"/>
            <p14:sldId id="415"/>
            <p14:sldId id="380"/>
            <p14:sldId id="454"/>
            <p14:sldId id="435"/>
            <p14:sldId id="382"/>
            <p14:sldId id="431"/>
            <p14:sldId id="352"/>
            <p14:sldId id="340"/>
            <p14:sldId id="456"/>
            <p14:sldId id="341"/>
            <p14:sldId id="343"/>
            <p14:sldId id="342"/>
            <p14:sldId id="344"/>
            <p14:sldId id="346"/>
            <p14:sldId id="455"/>
            <p14:sldId id="347"/>
            <p14:sldId id="345"/>
            <p14:sldId id="349"/>
            <p14:sldId id="348"/>
          </p14:sldIdLst>
        </p14:section>
        <p14:section name="Spotlight" id="{078B4FE7-0EE3-4BFE-A591-4559DB2D2CF5}">
          <p14:sldIdLst>
            <p14:sldId id="353"/>
            <p14:sldId id="262"/>
            <p14:sldId id="272"/>
            <p14:sldId id="278"/>
            <p14:sldId id="271"/>
            <p14:sldId id="263"/>
            <p14:sldId id="264"/>
            <p14:sldId id="275"/>
            <p14:sldId id="274"/>
            <p14:sldId id="280"/>
            <p14:sldId id="284"/>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8" autoAdjust="0"/>
    <p:restoredTop sz="75845" autoAdjust="0"/>
  </p:normalViewPr>
  <p:slideViewPr>
    <p:cSldViewPr snapToGrid="0">
      <p:cViewPr varScale="1">
        <p:scale>
          <a:sx n="50" d="100"/>
          <a:sy n="50" d="100"/>
        </p:scale>
        <p:origin x="10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8" d="100"/>
          <a:sy n="108" d="100"/>
        </p:scale>
        <p:origin x="531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8CC0E9-108A-4A52-B9D9-90A6B9AE3D26}" type="datetimeFigureOut">
              <a:rPr lang="en-US" smtClean="0"/>
              <a:t>11/18/20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9E57D5-5A98-4122-987B-CEE0F14028D3}" type="slidenum">
              <a:rPr lang="en-US" smtClean="0"/>
              <a:t>‹#›</a:t>
            </a:fld>
            <a:endParaRPr lang="en-US"/>
          </a:p>
        </p:txBody>
      </p:sp>
    </p:spTree>
    <p:extLst>
      <p:ext uri="{BB962C8B-B14F-4D97-AF65-F5344CB8AC3E}">
        <p14:creationId xmlns:p14="http://schemas.microsoft.com/office/powerpoint/2010/main" val="553686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A7E86-7069-466E-8782-9B06C411910C}" type="datetimeFigureOut">
              <a:rPr lang="en-US" smtClean="0"/>
              <a:t>11/18/20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89902-B2B7-4A6D-959D-5C106F339783}" type="slidenum">
              <a:rPr lang="en-US" smtClean="0"/>
              <a:t>‹#›</a:t>
            </a:fld>
            <a:endParaRPr lang="en-US"/>
          </a:p>
        </p:txBody>
      </p:sp>
    </p:spTree>
    <p:extLst>
      <p:ext uri="{BB962C8B-B14F-4D97-AF65-F5344CB8AC3E}">
        <p14:creationId xmlns:p14="http://schemas.microsoft.com/office/powerpoint/2010/main" val="1224019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89902-B2B7-4A6D-959D-5C106F339783}" type="slidenum">
              <a:rPr lang="en-US" smtClean="0"/>
              <a:t>2</a:t>
            </a:fld>
            <a:endParaRPr lang="en-US"/>
          </a:p>
        </p:txBody>
      </p:sp>
    </p:spTree>
    <p:extLst>
      <p:ext uri="{BB962C8B-B14F-4D97-AF65-F5344CB8AC3E}">
        <p14:creationId xmlns:p14="http://schemas.microsoft.com/office/powerpoint/2010/main" val="3416267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12</a:t>
            </a:fld>
            <a:endParaRPr lang="en-US"/>
          </a:p>
        </p:txBody>
      </p:sp>
    </p:spTree>
    <p:extLst>
      <p:ext uri="{BB962C8B-B14F-4D97-AF65-F5344CB8AC3E}">
        <p14:creationId xmlns:p14="http://schemas.microsoft.com/office/powerpoint/2010/main" val="3828145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14</a:t>
            </a:fld>
            <a:endParaRPr lang="en-US"/>
          </a:p>
        </p:txBody>
      </p:sp>
    </p:spTree>
    <p:extLst>
      <p:ext uri="{BB962C8B-B14F-4D97-AF65-F5344CB8AC3E}">
        <p14:creationId xmlns:p14="http://schemas.microsoft.com/office/powerpoint/2010/main" val="406727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into animation</a:t>
            </a:r>
          </a:p>
        </p:txBody>
      </p:sp>
      <p:sp>
        <p:nvSpPr>
          <p:cNvPr id="4" name="Slide Number Placeholder 3"/>
          <p:cNvSpPr>
            <a:spLocks noGrp="1"/>
          </p:cNvSpPr>
          <p:nvPr>
            <p:ph type="sldNum" sz="quarter" idx="5"/>
          </p:nvPr>
        </p:nvSpPr>
        <p:spPr/>
        <p:txBody>
          <a:bodyPr/>
          <a:lstStyle/>
          <a:p>
            <a:fld id="{73189902-B2B7-4A6D-959D-5C106F339783}" type="slidenum">
              <a:rPr lang="en-US" smtClean="0"/>
              <a:t>15</a:t>
            </a:fld>
            <a:endParaRPr lang="en-US"/>
          </a:p>
        </p:txBody>
      </p:sp>
    </p:spTree>
    <p:extLst>
      <p:ext uri="{BB962C8B-B14F-4D97-AF65-F5344CB8AC3E}">
        <p14:creationId xmlns:p14="http://schemas.microsoft.com/office/powerpoint/2010/main" val="36540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calculation</a:t>
            </a:r>
          </a:p>
        </p:txBody>
      </p:sp>
      <p:sp>
        <p:nvSpPr>
          <p:cNvPr id="4" name="Slide Number Placeholder 3"/>
          <p:cNvSpPr>
            <a:spLocks noGrp="1"/>
          </p:cNvSpPr>
          <p:nvPr>
            <p:ph type="sldNum" sz="quarter" idx="5"/>
          </p:nvPr>
        </p:nvSpPr>
        <p:spPr/>
        <p:txBody>
          <a:bodyPr/>
          <a:lstStyle/>
          <a:p>
            <a:fld id="{73189902-B2B7-4A6D-959D-5C106F339783}" type="slidenum">
              <a:rPr lang="en-US" smtClean="0"/>
              <a:t>16</a:t>
            </a:fld>
            <a:endParaRPr lang="en-US"/>
          </a:p>
        </p:txBody>
      </p:sp>
    </p:spTree>
    <p:extLst>
      <p:ext uri="{BB962C8B-B14F-4D97-AF65-F5344CB8AC3E}">
        <p14:creationId xmlns:p14="http://schemas.microsoft.com/office/powerpoint/2010/main" val="2945988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animation</a:t>
            </a:r>
          </a:p>
          <a:p>
            <a:endParaRPr lang="en-US" dirty="0"/>
          </a:p>
          <a:p>
            <a:r>
              <a:rPr lang="en-US" dirty="0"/>
              <a:t>Fix the HMUX</a:t>
            </a:r>
          </a:p>
        </p:txBody>
      </p:sp>
      <p:sp>
        <p:nvSpPr>
          <p:cNvPr id="4" name="Slide Number Placeholder 3"/>
          <p:cNvSpPr>
            <a:spLocks noGrp="1"/>
          </p:cNvSpPr>
          <p:nvPr>
            <p:ph type="sldNum" sz="quarter" idx="5"/>
          </p:nvPr>
        </p:nvSpPr>
        <p:spPr/>
        <p:txBody>
          <a:bodyPr/>
          <a:lstStyle/>
          <a:p>
            <a:fld id="{73189902-B2B7-4A6D-959D-5C106F339783}" type="slidenum">
              <a:rPr lang="en-US" smtClean="0"/>
              <a:t>17</a:t>
            </a:fld>
            <a:endParaRPr lang="en-US"/>
          </a:p>
        </p:txBody>
      </p:sp>
    </p:spTree>
    <p:extLst>
      <p:ext uri="{BB962C8B-B14F-4D97-AF65-F5344CB8AC3E}">
        <p14:creationId xmlns:p14="http://schemas.microsoft.com/office/powerpoint/2010/main" val="31494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19</a:t>
            </a:fld>
            <a:endParaRPr lang="en-US"/>
          </a:p>
        </p:txBody>
      </p:sp>
    </p:spTree>
    <p:extLst>
      <p:ext uri="{BB962C8B-B14F-4D97-AF65-F5344CB8AC3E}">
        <p14:creationId xmlns:p14="http://schemas.microsoft.com/office/powerpoint/2010/main" val="314845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20</a:t>
            </a:fld>
            <a:endParaRPr lang="en-US"/>
          </a:p>
        </p:txBody>
      </p:sp>
    </p:spTree>
    <p:extLst>
      <p:ext uri="{BB962C8B-B14F-4D97-AF65-F5344CB8AC3E}">
        <p14:creationId xmlns:p14="http://schemas.microsoft.com/office/powerpoint/2010/main" val="1536404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L4 load balancer</a:t>
            </a:r>
            <a:r>
              <a:rPr lang="en-US" sz="1200" kern="1200" baseline="0" dirty="0">
                <a:solidFill>
                  <a:schemeClr val="tx1"/>
                </a:solidFill>
                <a:effectLst/>
                <a:latin typeface="+mn-lt"/>
                <a:ea typeface="+mn-ea"/>
                <a:cs typeface="+mn-cs"/>
              </a:rPr>
              <a:t> distributes the traffic for a service to a pool of servers.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Each service in the cloud is assigned with a virtual IP address. We call it VIP.</a:t>
            </a:r>
          </a:p>
          <a:p>
            <a:r>
              <a:rPr lang="en-US" sz="1200" kern="1200" baseline="0" dirty="0">
                <a:solidFill>
                  <a:schemeClr val="tx1"/>
                </a:solidFill>
                <a:effectLst/>
                <a:latin typeface="+mn-lt"/>
                <a:ea typeface="+mn-ea"/>
                <a:cs typeface="+mn-cs"/>
              </a:rPr>
              <a:t>Each service is running on a pool of servers and each server has a direct IP address. We call it DIP.</a:t>
            </a:r>
            <a:endParaRPr lang="en-US" sz="1200" kern="120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For example, the request for VIP1 arrives at load balancer first and the load balancer selects DIP4 and then sends the request to the DIP4.</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Layer-4 load </a:t>
            </a:r>
            <a:r>
              <a:rPr lang="en-US" sz="1200" kern="1200" baseline="0" dirty="0" err="1">
                <a:solidFill>
                  <a:schemeClr val="tx1"/>
                </a:solidFill>
                <a:effectLst/>
                <a:latin typeface="+mn-lt"/>
                <a:ea typeface="+mn-ea"/>
                <a:cs typeface="+mn-cs"/>
              </a:rPr>
              <a:t>balanacer</a:t>
            </a:r>
            <a:r>
              <a:rPr lang="en-US" sz="1200" kern="1200" baseline="0" dirty="0">
                <a:solidFill>
                  <a:schemeClr val="tx1"/>
                </a:solidFill>
                <a:effectLst/>
                <a:latin typeface="+mn-lt"/>
                <a:ea typeface="+mn-ea"/>
                <a:cs typeface="+mn-cs"/>
              </a:rPr>
              <a:t> is a critical function for cloud data centers,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it handles not only the traffic from Internet coming into the cloud, but also the traffic across services within the cloud. Previous study has shown that more than 40% of cloud traffic needs layer-4 load balancing.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Next, I will talk about the challenges for building such layer-4 load balancer in cloud data centers. </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22</a:t>
            </a:fld>
            <a:endParaRPr lang="en-US"/>
          </a:p>
        </p:txBody>
      </p:sp>
    </p:spTree>
    <p:extLst>
      <p:ext uri="{BB962C8B-B14F-4D97-AF65-F5344CB8AC3E}">
        <p14:creationId xmlns:p14="http://schemas.microsoft.com/office/powerpoint/2010/main" val="70320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layer-4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load balancing becomes especially challenging because the amount of cloud traffic doubles every year.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it means we require load balancing to </a:t>
            </a:r>
            <a:r>
              <a:rPr lang="en-US" sz="1200" b="0" i="0" kern="1200" baseline="0" dirty="0">
                <a:solidFill>
                  <a:schemeClr val="tx1"/>
                </a:solidFill>
                <a:effectLst/>
                <a:latin typeface="+mn-lt"/>
                <a:ea typeface="+mn-ea"/>
                <a:cs typeface="+mn-cs"/>
              </a:rPr>
              <a:t>not only </a:t>
            </a:r>
            <a:r>
              <a:rPr lang="en-US" sz="1200" b="0" i="0" kern="1200" dirty="0">
                <a:solidFill>
                  <a:schemeClr val="tx1"/>
                </a:solidFill>
                <a:effectLst/>
                <a:latin typeface="+mn-lt"/>
                <a:ea typeface="+mn-ea"/>
                <a:cs typeface="+mn-cs"/>
              </a:rPr>
              <a:t>handle</a:t>
            </a:r>
            <a:r>
              <a:rPr lang="en-US" sz="1200" b="0" i="0" kern="1200" baseline="0" dirty="0">
                <a:solidFill>
                  <a:schemeClr val="tx1"/>
                </a:solidFill>
                <a:effectLst/>
                <a:latin typeface="+mn-lt"/>
                <a:ea typeface="+mn-ea"/>
                <a:cs typeface="+mn-cs"/>
              </a:rPr>
              <a:t> the large traffic today, but also automatically scale out for the </a:t>
            </a:r>
            <a:r>
              <a:rPr lang="en-US" sz="1200" b="0" i="0" kern="1200" dirty="0">
                <a:solidFill>
                  <a:schemeClr val="tx1"/>
                </a:solidFill>
                <a:effectLst/>
                <a:latin typeface="+mn-lt"/>
                <a:ea typeface="+mn-ea"/>
                <a:cs typeface="+mn-cs"/>
              </a:rPr>
              <a:t>traffic growth</a:t>
            </a:r>
            <a:r>
              <a:rPr lang="en-US" sz="1200" b="0" i="0" kern="1200" baseline="0" dirty="0">
                <a:solidFill>
                  <a:schemeClr val="tx1"/>
                </a:solidFill>
                <a:effectLst/>
                <a:latin typeface="+mn-lt"/>
                <a:ea typeface="+mn-ea"/>
                <a:cs typeface="+mn-cs"/>
              </a:rPr>
              <a:t> in the future.</a:t>
            </a: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have already scaled out L2/L3 functions, by treating data center fabric as one big virtual switch. Those works are ranging from multi-rooted topology design to datacenter transport for congestion control.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Building on top of the capacity provided by L2/L3 functions, can we scale-out L4 load balancing as well? This is the question we want to answer in SilkRoad.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that, as traffic grow, the service provider can easily increase their service capacity by simply adding more servers, without worrying about the load balancing could be a potential bottleneck.”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23</a:t>
            </a:fld>
            <a:endParaRPr lang="en-US"/>
          </a:p>
        </p:txBody>
      </p:sp>
    </p:spTree>
    <p:extLst>
      <p:ext uri="{BB962C8B-B14F-4D97-AF65-F5344CB8AC3E}">
        <p14:creationId xmlns:p14="http://schemas.microsoft.com/office/powerpoint/2010/main" val="272215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scale out,  it sounds easy, because we can use ECMP at switches. ECMP naturally supports the traffic growth, but the essential challenge is the frequent DIP pool updates.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For example, when a connection arrives at L4 load balancer, asking for VIP1.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run ECMP hashing on the header fields of the connection (like 5-tuples) to select a DIP.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we hash on the same header fields, all of packets of this connection will be forwarded to this DIP.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t>
            </a:r>
            <a:r>
              <a:rPr lang="en-US" sz="1200" kern="1200" baseline="0" dirty="0">
                <a:solidFill>
                  <a:schemeClr val="tx1"/>
                </a:solidFill>
                <a:effectLst/>
                <a:latin typeface="+mn-lt"/>
                <a:ea typeface="+mn-ea"/>
                <a:cs typeface="+mn-cs"/>
              </a:rPr>
              <a:t>there is a problem because the </a:t>
            </a:r>
            <a:r>
              <a:rPr lang="en-US" sz="1200" kern="1200" dirty="0">
                <a:solidFill>
                  <a:schemeClr val="tx1"/>
                </a:solidFill>
                <a:effectLst/>
                <a:latin typeface="+mn-lt"/>
                <a:ea typeface="+mn-ea"/>
                <a:cs typeface="+mn-cs"/>
              </a:rPr>
              <a:t>DIP pool can change.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example, with many devices, some of them may fail at any time. Operators may </a:t>
            </a:r>
            <a:r>
              <a:rPr lang="en-US" sz="1200" kern="1200" dirty="0">
                <a:solidFill>
                  <a:schemeClr val="tx1"/>
                </a:solidFill>
                <a:effectLst/>
                <a:latin typeface="+mn-lt"/>
                <a:ea typeface="+mn-ea"/>
                <a:cs typeface="+mn-cs"/>
              </a:rPr>
              <a:t>add servers for service expansion. </a:t>
            </a:r>
          </a:p>
          <a:p>
            <a:r>
              <a:rPr lang="en-US" sz="1200" kern="1200" baseline="0" dirty="0">
                <a:solidFill>
                  <a:schemeClr val="tx1"/>
                </a:solidFill>
                <a:effectLst/>
                <a:latin typeface="+mn-lt"/>
                <a:ea typeface="+mn-ea"/>
                <a:cs typeface="+mn-cs"/>
              </a:rPr>
              <a:t>Service provider always wants to</a:t>
            </a:r>
            <a:r>
              <a:rPr lang="en-US" sz="1200" kern="1200" dirty="0">
                <a:solidFill>
                  <a:schemeClr val="tx1"/>
                </a:solidFill>
                <a:effectLst/>
                <a:latin typeface="+mn-lt"/>
                <a:ea typeface="+mn-ea"/>
                <a:cs typeface="+mn-cs"/>
              </a:rPr>
              <a:t> reboot servers to </a:t>
            </a:r>
            <a:r>
              <a:rPr lang="en-US" sz="1200" kern="1200" baseline="0" dirty="0">
                <a:solidFill>
                  <a:schemeClr val="tx1"/>
                </a:solidFill>
                <a:effectLst/>
                <a:latin typeface="+mn-lt"/>
                <a:ea typeface="+mn-ea"/>
                <a:cs typeface="+mn-cs"/>
              </a:rPr>
              <a:t>upgrade the service for adding new features, fixing bugs, and adding security patches.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baseline="0" dirty="0">
                <a:solidFill>
                  <a:schemeClr val="tx1"/>
                </a:solidFill>
                <a:effectLst/>
                <a:latin typeface="+mn-lt"/>
                <a:ea typeface="+mn-ea"/>
                <a:cs typeface="+mn-cs"/>
              </a:rPr>
              <a:t>We call those changes as DIP pool updates. [pause]</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DIP pool updates are very common in a big data center.  </a:t>
            </a:r>
          </a:p>
          <a:p>
            <a:r>
              <a:rPr lang="en-US" sz="1200" kern="1200" baseline="0" dirty="0">
                <a:solidFill>
                  <a:schemeClr val="tx1"/>
                </a:solidFill>
                <a:effectLst/>
                <a:latin typeface="+mn-lt"/>
                <a:ea typeface="+mn-ea"/>
                <a:cs typeface="+mn-cs"/>
              </a:rPr>
              <a:t>In a Facebook cluster with 1000s of servers, we observe up to 100 DIP pool updates within in just a minute.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Under the DIP pool updates, the existing hash and the DIP assignment will change and some packets of a connection will get to a different DIP. </a:t>
            </a:r>
          </a:p>
          <a:p>
            <a:r>
              <a:rPr lang="en-US" sz="1200" kern="1200" baseline="0" dirty="0">
                <a:solidFill>
                  <a:schemeClr val="tx1"/>
                </a:solidFill>
                <a:effectLst/>
                <a:latin typeface="+mn-lt"/>
                <a:ea typeface="+mn-ea"/>
                <a:cs typeface="+mn-cs"/>
              </a:rPr>
              <a:t>For example, here the same hash result 9 will mode 2 and the load balancer sends the packets to the second DIP.</a:t>
            </a:r>
          </a:p>
          <a:p>
            <a:r>
              <a:rPr lang="en-US" sz="1200" kern="1200" baseline="0" dirty="0">
                <a:solidFill>
                  <a:schemeClr val="tx1"/>
                </a:solidFill>
                <a:effectLst/>
                <a:latin typeface="+mn-lt"/>
                <a:ea typeface="+mn-ea"/>
                <a:cs typeface="+mn-cs"/>
              </a:rPr>
              <a:t>Even a single packet of the connection is </a:t>
            </a:r>
            <a:r>
              <a:rPr lang="en-US" sz="1200" kern="1200" baseline="0" dirty="0" err="1">
                <a:solidFill>
                  <a:schemeClr val="tx1"/>
                </a:solidFill>
                <a:effectLst/>
                <a:latin typeface="+mn-lt"/>
                <a:ea typeface="+mn-ea"/>
                <a:cs typeface="+mn-cs"/>
              </a:rPr>
              <a:t>mis</a:t>
            </a:r>
            <a:r>
              <a:rPr lang="en-US" sz="1200" kern="1200" baseline="0" dirty="0">
                <a:solidFill>
                  <a:schemeClr val="tx1"/>
                </a:solidFill>
                <a:effectLst/>
                <a:latin typeface="+mn-lt"/>
                <a:ea typeface="+mn-ea"/>
                <a:cs typeface="+mn-cs"/>
              </a:rPr>
              <a:t>-delivered to a different DIP, the entire connection is broken. Because the connection lost the transport-layer state and application content.</a:t>
            </a:r>
          </a:p>
        </p:txBody>
      </p:sp>
      <p:sp>
        <p:nvSpPr>
          <p:cNvPr id="4" name="Slide Number Placeholder 3"/>
          <p:cNvSpPr>
            <a:spLocks noGrp="1"/>
          </p:cNvSpPr>
          <p:nvPr>
            <p:ph type="sldNum" sz="quarter" idx="10"/>
          </p:nvPr>
        </p:nvSpPr>
        <p:spPr/>
        <p:txBody>
          <a:bodyPr/>
          <a:lstStyle/>
          <a:p>
            <a:fld id="{4FBAEDED-DEEF-344E-8EAC-387C8817A6A0}" type="slidenum">
              <a:rPr lang="en-US" smtClean="0"/>
              <a:t>24</a:t>
            </a:fld>
            <a:endParaRPr lang="en-US"/>
          </a:p>
        </p:txBody>
      </p:sp>
    </p:spTree>
    <p:extLst>
      <p:ext uri="{BB962C8B-B14F-4D97-AF65-F5344CB8AC3E}">
        <p14:creationId xmlns:p14="http://schemas.microsoft.com/office/powerpoint/2010/main" val="314555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a:t>
            </a:fld>
            <a:endParaRPr lang="en-US"/>
          </a:p>
        </p:txBody>
      </p:sp>
    </p:spTree>
    <p:extLst>
      <p:ext uri="{BB962C8B-B14F-4D97-AF65-F5344CB8AC3E}">
        <p14:creationId xmlns:p14="http://schemas.microsoft.com/office/powerpoint/2010/main" val="607784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Broken connections can degrade the performance of cloud services.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When the connection is broken, all the transferred data is lost.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allows only the application to restart a new connection, which usually takes a few seconds. Tail latency and service level agreement.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really want to ensure this property and send all the packets of a connection to the same DIP. This is called per-connection consistency or PCC. To achieve that, the L4 load balancer needs to maintain the state for each connection.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25</a:t>
            </a:fld>
            <a:endParaRPr lang="en-US"/>
          </a:p>
        </p:txBody>
      </p:sp>
    </p:spTree>
    <p:extLst>
      <p:ext uri="{BB962C8B-B14F-4D97-AF65-F5344CB8AC3E}">
        <p14:creationId xmlns:p14="http://schemas.microsoft.com/office/powerpoint/2010/main" val="63061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To summarize the design of building a layer-4</a:t>
            </a:r>
            <a:r>
              <a:rPr lang="en-US" baseline="0" dirty="0"/>
              <a:t> load balancing in cloud data centers,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solutions cannot</a:t>
            </a:r>
            <a:r>
              <a:rPr lang="en-US" sz="1200" kern="1200" baseline="0" dirty="0">
                <a:solidFill>
                  <a:schemeClr val="tx1"/>
                </a:solidFill>
                <a:effectLst/>
                <a:latin typeface="+mn-lt"/>
                <a:ea typeface="+mn-ea"/>
                <a:cs typeface="+mn-cs"/>
              </a:rPr>
              <a:t> achieve both requirements at the same time.</a:t>
            </a:r>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26</a:t>
            </a:fld>
            <a:endParaRPr lang="en-US"/>
          </a:p>
        </p:txBody>
      </p:sp>
    </p:spTree>
    <p:extLst>
      <p:ext uri="{BB962C8B-B14F-4D97-AF65-F5344CB8AC3E}">
        <p14:creationId xmlns:p14="http://schemas.microsoft.com/office/powerpoint/2010/main" val="64180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One solution commonly used in today’s data centers is to run layer-4 load balancing in software servers. We call them software load balancer. </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Software load balancer has large DRAM to maintain connection states and guarantee PCC, but it cannot scale to traffic growth.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one data center has 10Tbps traffic. To handle such traffic, we need 1000 servers dedicated to run layer-4 load balancing, which accounts for around 4% of total physical servers in that data center. With the traffic doubling every year, we need more and more servers, which has a high cost.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Processing packets in software incurs a high latency, and with a high volume of traffic, this latency can vary between 50 to 300 us, even with the </a:t>
            </a:r>
            <a:r>
              <a:rPr lang="en-US" sz="1200" b="1" i="0" kern="1200" dirty="0">
                <a:solidFill>
                  <a:schemeClr val="tx1"/>
                </a:solidFill>
                <a:effectLst/>
                <a:latin typeface="+mn-lt"/>
                <a:ea typeface="+mn-ea"/>
                <a:cs typeface="+mn-cs"/>
              </a:rPr>
              <a:t>optimization</a:t>
            </a:r>
            <a:r>
              <a:rPr lang="en-US" sz="1200" b="0" i="0" kern="1200" dirty="0">
                <a:solidFill>
                  <a:schemeClr val="tx1"/>
                </a:solidFill>
                <a:effectLst/>
                <a:latin typeface="+mn-lt"/>
                <a:ea typeface="+mn-ea"/>
                <a:cs typeface="+mn-cs"/>
              </a:rPr>
              <a:t> like </a:t>
            </a:r>
            <a:r>
              <a:rPr lang="en-US" sz="1200" kern="1200" baseline="0" dirty="0">
                <a:solidFill>
                  <a:schemeClr val="tx1"/>
                </a:solidFill>
                <a:effectLst/>
                <a:latin typeface="+mn-lt"/>
                <a:ea typeface="+mn-ea"/>
                <a:cs typeface="+mn-cs"/>
              </a:rPr>
              <a:t>kernel bypassing. This latency matters for servicing the traffic across services within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Last, a load balancer serves many VIPs.  When one VIP is under attack, </a:t>
            </a:r>
            <a:r>
              <a:rPr lang="en-US" sz="1200" kern="1200" dirty="0">
                <a:solidFill>
                  <a:schemeClr val="tx1"/>
                </a:solidFill>
                <a:effectLst/>
                <a:latin typeface="+mn-lt"/>
                <a:ea typeface="+mn-ea"/>
                <a:cs typeface="+mn-cs"/>
              </a:rPr>
              <a:t>the other VIPs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also get  affected.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Those VIP </a:t>
            </a:r>
            <a:r>
              <a:rPr lang="en-US" sz="1200" kern="1200" dirty="0">
                <a:solidFill>
                  <a:schemeClr val="tx1"/>
                </a:solidFill>
                <a:effectLst/>
                <a:latin typeface="+mn-lt"/>
                <a:ea typeface="+mn-ea"/>
                <a:cs typeface="+mn-cs"/>
              </a:rPr>
              <a:t>experience</a:t>
            </a:r>
            <a:r>
              <a:rPr lang="en-US" sz="1200" kern="1200" baseline="0" dirty="0">
                <a:solidFill>
                  <a:schemeClr val="tx1"/>
                </a:solidFill>
                <a:effectLst/>
                <a:latin typeface="+mn-lt"/>
                <a:ea typeface="+mn-ea"/>
                <a:cs typeface="+mn-cs"/>
              </a:rPr>
              <a:t> latency </a:t>
            </a:r>
            <a:r>
              <a:rPr lang="en-US" sz="1200" kern="1200" dirty="0">
                <a:solidFill>
                  <a:schemeClr val="tx1"/>
                </a:solidFill>
                <a:effectLst/>
                <a:latin typeface="+mn-lt"/>
                <a:ea typeface="+mn-ea"/>
                <a:cs typeface="+mn-cs"/>
              </a:rPr>
              <a:t>increase and packet drops because of the poor performance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isolation in software.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critical challenge for many cloud data centers,</a:t>
            </a:r>
            <a:r>
              <a:rPr lang="en-US" sz="1200" kern="1200" baseline="0" dirty="0">
                <a:solidFill>
                  <a:schemeClr val="tx1"/>
                </a:solidFill>
                <a:effectLst/>
                <a:latin typeface="+mn-lt"/>
                <a:ea typeface="+mn-ea"/>
                <a:cs typeface="+mn-cs"/>
              </a:rPr>
              <a:t> because i</a:t>
            </a:r>
            <a:r>
              <a:rPr lang="en-US" sz="1200" kern="1200" dirty="0">
                <a:solidFill>
                  <a:schemeClr val="tx1"/>
                </a:solidFill>
                <a:effectLst/>
                <a:latin typeface="+mn-lt"/>
                <a:ea typeface="+mn-ea"/>
                <a:cs typeface="+mn-cs"/>
              </a:rPr>
              <a:t>n</a:t>
            </a:r>
            <a:r>
              <a:rPr lang="en-US" sz="1200" kern="1200" baseline="0" dirty="0">
                <a:solidFill>
                  <a:schemeClr val="tx1"/>
                </a:solidFill>
                <a:effectLst/>
                <a:latin typeface="+mn-lt"/>
                <a:ea typeface="+mn-ea"/>
                <a:cs typeface="+mn-cs"/>
              </a:rPr>
              <a:t> a cloud with 100s of thousands of services, there are always some services under attacks at different times, and many other services get affected.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27</a:t>
            </a:fld>
            <a:endParaRPr lang="en-US"/>
          </a:p>
        </p:txBody>
      </p:sp>
    </p:spTree>
    <p:extLst>
      <p:ext uri="{BB962C8B-B14F-4D97-AF65-F5344CB8AC3E}">
        <p14:creationId xmlns:p14="http://schemas.microsoft.com/office/powerpoint/2010/main" val="294772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scale to traffic growth, </a:t>
            </a:r>
            <a:r>
              <a:rPr lang="en-US" sz="1200" kern="1200" baseline="0" dirty="0">
                <a:solidFill>
                  <a:schemeClr val="tx1"/>
                </a:solidFill>
                <a:effectLst/>
                <a:latin typeface="+mn-lt"/>
                <a:ea typeface="+mn-ea"/>
                <a:cs typeface="+mn-cs"/>
              </a:rPr>
              <a:t>one idea is to offload L4lb to switches using ECMP functions. This partial offloading is proposed by previous 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Recall that under DIP pool updates, the hash function and DIP assignment can change.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switch has no connection state,  some packets of a connection can go to different DIPs, and this violates PCC.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28</a:t>
            </a:fld>
            <a:endParaRPr lang="en-US"/>
          </a:p>
        </p:txBody>
      </p:sp>
    </p:spTree>
    <p:extLst>
      <p:ext uri="{BB962C8B-B14F-4D97-AF65-F5344CB8AC3E}">
        <p14:creationId xmlns:p14="http://schemas.microsoft.com/office/powerpoint/2010/main" val="1628759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we talked about two previous works.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SLB</a:t>
            </a:r>
            <a:r>
              <a:rPr lang="en-US" sz="1200" kern="1200" baseline="0" dirty="0">
                <a:solidFill>
                  <a:schemeClr val="tx1"/>
                </a:solidFill>
                <a:effectLst/>
                <a:latin typeface="+mn-lt"/>
                <a:ea typeface="+mn-ea"/>
                <a:cs typeface="+mn-cs"/>
              </a:rPr>
              <a:t> can guarantee PCC but cannot scale to traffic growth.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Partial offloading can scale to traffic growth, but cannot guarantee PCC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propose SilkRoad, which addresses such challenges using hardware primitives.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which achieves both scaling to traffic growth and PCC guarantee.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SilkRoad scales to traffic growth. because we use switching ASICs and it handles a full line rate of multi-</a:t>
            </a:r>
            <a:r>
              <a:rPr lang="en-US" sz="1200" kern="1200" baseline="0" dirty="0" err="1">
                <a:solidFill>
                  <a:schemeClr val="tx1"/>
                </a:solidFill>
                <a:effectLst/>
                <a:latin typeface="+mn-lt"/>
                <a:ea typeface="+mn-ea"/>
                <a:cs typeface="+mn-cs"/>
              </a:rPr>
              <a:t>Tbps</a:t>
            </a:r>
            <a:r>
              <a:rPr lang="en-US" sz="1200" kern="1200" baseline="0" dirty="0">
                <a:solidFill>
                  <a:schemeClr val="tx1"/>
                </a:solidFill>
                <a:effectLst/>
                <a:latin typeface="+mn-lt"/>
                <a:ea typeface="+mn-ea"/>
                <a:cs typeface="+mn-cs"/>
              </a:rPr>
              <a:t> traffic.</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Under such high-speed, the big challenge is how to guarantee PCC.</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Next, I will describe our design in detail.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29</a:t>
            </a:fld>
            <a:endParaRPr lang="en-US"/>
          </a:p>
        </p:txBody>
      </p:sp>
    </p:spTree>
    <p:extLst>
      <p:ext uri="{BB962C8B-B14F-4D97-AF65-F5344CB8AC3E}">
        <p14:creationId xmlns:p14="http://schemas.microsoft.com/office/powerpoint/2010/main" val="1736435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SilkRoad, we have a </a:t>
            </a:r>
            <a:r>
              <a:rPr lang="en-US" baseline="0" dirty="0" err="1"/>
              <a:t>VIPTable</a:t>
            </a:r>
            <a:r>
              <a:rPr lang="en-US" baseline="0" dirty="0"/>
              <a:t>, which store the DIP pool for each VIP.  Like here xx</a:t>
            </a:r>
          </a:p>
          <a:p>
            <a:r>
              <a:rPr lang="en-US" baseline="0" dirty="0"/>
              <a:t>To ensure PCC across DIP pool updates, we introduce </a:t>
            </a:r>
            <a:r>
              <a:rPr lang="en-US" baseline="0" dirty="0" err="1"/>
              <a:t>ConnTable</a:t>
            </a:r>
            <a:r>
              <a:rPr lang="en-US" baseline="0" dirty="0"/>
              <a:t> to store the DIP for each connection.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this example, the first packet of a new connection does not have an entry in </a:t>
            </a:r>
            <a:r>
              <a:rPr lang="en-US" baseline="0" dirty="0" err="1"/>
              <a:t>ConnTable</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goes to </a:t>
            </a:r>
            <a:r>
              <a:rPr lang="en-US" baseline="0" dirty="0" err="1"/>
              <a:t>VIPTable</a:t>
            </a:r>
            <a:r>
              <a:rPr lang="en-US" baseline="0" dirty="0"/>
              <a:t> where it runs a hash to select the second DIP. xx</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30</a:t>
            </a:fld>
            <a:endParaRPr lang="en-US"/>
          </a:p>
        </p:txBody>
      </p:sp>
    </p:spTree>
    <p:extLst>
      <p:ext uri="{BB962C8B-B14F-4D97-AF65-F5344CB8AC3E}">
        <p14:creationId xmlns:p14="http://schemas.microsoft.com/office/powerpoint/2010/main" val="2447066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t>
            </a:r>
            <a:r>
              <a:rPr lang="en-US" sz="1200" kern="1200" baseline="0" dirty="0">
                <a:solidFill>
                  <a:schemeClr val="tx1"/>
                </a:solidFill>
                <a:effectLst/>
                <a:latin typeface="+mn-lt"/>
                <a:ea typeface="+mn-ea"/>
                <a:cs typeface="+mn-cs"/>
              </a:rPr>
              <a:t>implement this design in ASICs, we have two challenges.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a:t>
            </a:r>
            <a:r>
              <a:rPr lang="en-US" sz="1200" kern="1200" dirty="0" err="1">
                <a:solidFill>
                  <a:schemeClr val="tx1"/>
                </a:solidFill>
                <a:effectLst/>
                <a:latin typeface="+mn-lt"/>
                <a:ea typeface="+mn-ea"/>
                <a:cs typeface="+mn-cs"/>
              </a:rPr>
              <a:t>ConnTable</a:t>
            </a:r>
            <a:r>
              <a:rPr lang="en-US" sz="1200" kern="1200" dirty="0">
                <a:solidFill>
                  <a:schemeClr val="tx1"/>
                </a:solidFill>
                <a:effectLst/>
                <a:latin typeface="+mn-lt"/>
                <a:ea typeface="+mn-ea"/>
                <a:cs typeface="+mn-cs"/>
              </a:rPr>
              <a:t> needs to store the entries for all</a:t>
            </a:r>
            <a:r>
              <a:rPr lang="en-US" sz="1200" kern="1200" baseline="0" dirty="0">
                <a:solidFill>
                  <a:schemeClr val="tx1"/>
                </a:solidFill>
                <a:effectLst/>
                <a:latin typeface="+mn-lt"/>
                <a:ea typeface="+mn-ea"/>
                <a:cs typeface="+mn-cs"/>
              </a:rPr>
              <a:t> active connections, which can be a few million in the cloud data centers.</a:t>
            </a:r>
          </a:p>
          <a:p>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address that, we use novel hashing design to compress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so that it can fit into the ASIC memory.</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Second, under multi-</a:t>
            </a:r>
            <a:r>
              <a:rPr lang="en-US" baseline="0" dirty="0" err="1"/>
              <a:t>Tbps</a:t>
            </a:r>
            <a:r>
              <a:rPr lang="en-US" baseline="0" dirty="0"/>
              <a:t>, we only have a few nanoseconds to perform all the operations, such as </a:t>
            </a:r>
            <a:r>
              <a:rPr lang="en-US" baseline="0" dirty="0" err="1"/>
              <a:t>ConnTable</a:t>
            </a:r>
            <a:r>
              <a:rPr lang="en-US" baseline="0" dirty="0"/>
              <a:t> lookup, selecting a DIP in </a:t>
            </a:r>
            <a:r>
              <a:rPr lang="en-US" baseline="0" dirty="0" err="1"/>
              <a:t>VIPTable</a:t>
            </a:r>
            <a:r>
              <a:rPr lang="en-US" baseline="0" dirty="0"/>
              <a:t>, inserting a new entry into </a:t>
            </a:r>
            <a:r>
              <a:rPr lang="en-US" baseline="0" dirty="0" err="1"/>
              <a:t>ConnTable</a:t>
            </a:r>
            <a:r>
              <a:rPr lang="en-US" baseline="0" dirty="0"/>
              <a:t> to ensure PCC, etc.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that is challenging because the ASIC process all the packets in a pipeline, where in every cycle, there is a new packet coming 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cannot drop the packets and we cannot lock or stop the pipeline, either.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 address this challenge, our design leverages the hardware primitives in switching ASICs for our function operations such as handling connection state and its dynamics.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31</a:t>
            </a:fld>
            <a:endParaRPr lang="en-US"/>
          </a:p>
        </p:txBody>
      </p:sp>
    </p:spTree>
    <p:extLst>
      <p:ext uri="{BB962C8B-B14F-4D97-AF65-F5344CB8AC3E}">
        <p14:creationId xmlns:p14="http://schemas.microsoft.com/office/powerpoint/2010/main" val="179238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challenge 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Facebook traffic we studied, </a:t>
            </a:r>
            <a:r>
              <a:rPr lang="en-US" sz="1200" kern="1200" dirty="0">
                <a:solidFill>
                  <a:schemeClr val="tx1"/>
                </a:solidFill>
                <a:effectLst/>
                <a:latin typeface="+mn-lt"/>
                <a:ea typeface="+mn-ea"/>
                <a:cs typeface="+mn-cs"/>
              </a:rPr>
              <a:t>there are up to 10 M</a:t>
            </a:r>
            <a:r>
              <a:rPr lang="en-US" sz="1200" kern="1200" baseline="0" dirty="0">
                <a:solidFill>
                  <a:schemeClr val="tx1"/>
                </a:solidFill>
                <a:effectLst/>
                <a:latin typeface="+mn-lt"/>
                <a:ea typeface="+mn-ea"/>
                <a:cs typeface="+mn-cs"/>
              </a:rPr>
              <a:t> active connections in a top-of-rack switch.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store those connections, a naïve approach is to store the  5 tuples and the selected DIP for each IPv6 connection.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requires more than 500 MB memory.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Let’s look at how much memory provided in switching ASICs today.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ASIC SRAM increases a lot in recent years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and it reaches to 50-100 MB last year.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just reaches the same order of magnitude of 500 MB we need. It is comparable now.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dirty="0"/>
              <a:t>Traditional</a:t>
            </a:r>
            <a:r>
              <a:rPr lang="en-US" sz="1200" baseline="0" dirty="0"/>
              <a:t> fixed function ASICs divide this SRAM into dedicated tables to support many functions. Most of those tables are not fully utilized and the memory is wasted.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Today, the switching ASICs become programmable now,</a:t>
            </a:r>
            <a:r>
              <a:rPr lang="en-US" sz="1200" kern="1200" baseline="0" dirty="0">
                <a:solidFill>
                  <a:schemeClr val="tx1"/>
                </a:solidFill>
                <a:effectLst/>
                <a:latin typeface="+mn-lt"/>
                <a:ea typeface="+mn-ea"/>
                <a:cs typeface="+mn-cs"/>
              </a:rPr>
              <a:t> which allows us to use SRAM flexibly.</a:t>
            </a:r>
            <a:endParaRPr lang="en-US" sz="1200" kern="1200" dirty="0">
              <a:solidFill>
                <a:schemeClr val="tx1"/>
              </a:solidFill>
              <a:effectLst/>
              <a:latin typeface="+mn-lt"/>
              <a:ea typeface="+mn-ea"/>
              <a:cs typeface="+mn-cs"/>
            </a:endParaRPr>
          </a:p>
          <a:p>
            <a:r>
              <a:rPr lang="en-US" sz="1200" baseline="0" dirty="0"/>
              <a:t>For example, data center operator now can reduce the routing table size and completely remove MPLS table. </a:t>
            </a:r>
          </a:p>
          <a:p>
            <a:r>
              <a:rPr lang="en-US" sz="1200" baseline="0" dirty="0"/>
              <a:t>They can use the memory to build the exact functions they need.</a:t>
            </a:r>
          </a:p>
          <a:p>
            <a:endParaRPr lang="en-US" sz="1200" baseline="0" dirty="0"/>
          </a:p>
          <a:p>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can use a large portion of SRAM for load balancing.</a:t>
            </a:r>
            <a:endParaRPr lang="en-US" sz="1200" baseline="0" dirty="0"/>
          </a:p>
          <a:p>
            <a:r>
              <a:rPr lang="en-US" sz="1200" baseline="0" dirty="0"/>
              <a:t>It is close but not enough.</a:t>
            </a:r>
          </a:p>
          <a:p>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Next, I will show our way to compress </a:t>
            </a:r>
            <a:r>
              <a:rPr lang="en-US" sz="1200" baseline="0" dirty="0" err="1"/>
              <a:t>ConnTable</a:t>
            </a:r>
            <a:r>
              <a:rPr lang="en-US" sz="1200" baseline="0" dirty="0"/>
              <a:t> to fit into ASIC SRAM.</a:t>
            </a:r>
          </a:p>
          <a:p>
            <a:endParaRPr lang="en-US" sz="1200" baseline="0" dirty="0"/>
          </a:p>
          <a:p>
            <a:endParaRPr lang="en-US" sz="1200" dirty="0"/>
          </a:p>
          <a:p>
            <a:endParaRPr lang="en-US" sz="1200"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32</a:t>
            </a:fld>
            <a:endParaRPr lang="en-US"/>
          </a:p>
        </p:txBody>
      </p:sp>
    </p:spTree>
    <p:extLst>
      <p:ext uri="{BB962C8B-B14F-4D97-AF65-F5344CB8AC3E}">
        <p14:creationId xmlns:p14="http://schemas.microsoft.com/office/powerpoint/2010/main" val="3631366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a:p>
            <a:r>
              <a:rPr lang="en-US" dirty="0"/>
              <a:t>We compress both the match field</a:t>
            </a:r>
            <a:r>
              <a:rPr lang="en-US" baseline="0" dirty="0"/>
              <a:t> and action field in </a:t>
            </a:r>
            <a:r>
              <a:rPr lang="en-US" baseline="0" dirty="0" err="1"/>
              <a:t>ConnTable</a:t>
            </a:r>
            <a:r>
              <a:rPr lang="en-US" baseline="0" dirty="0"/>
              <a:t>.</a:t>
            </a:r>
          </a:p>
          <a:p>
            <a:endParaRPr lang="en-US" baseline="0" dirty="0"/>
          </a:p>
          <a:p>
            <a:r>
              <a:rPr lang="en-US" baseline="0" dirty="0"/>
              <a:t>To reduce match field, we use hash digest.</a:t>
            </a:r>
          </a:p>
          <a:p>
            <a:endParaRPr lang="en-US" baseline="0" dirty="0"/>
          </a:p>
          <a:p>
            <a:r>
              <a:rPr lang="en-US" baseline="0" dirty="0"/>
              <a:t>Instead of storing the 5 tuples of 37-byte for each connection, we store a hash digest with only saying 16 bits.</a:t>
            </a:r>
          </a:p>
          <a:p>
            <a:endParaRPr lang="en-US" dirty="0"/>
          </a:p>
          <a:p>
            <a:r>
              <a:rPr lang="en-US" sz="1200" kern="1200" dirty="0">
                <a:solidFill>
                  <a:schemeClr val="tx1"/>
                </a:solidFill>
                <a:effectLst/>
                <a:latin typeface="+mn-lt"/>
                <a:ea typeface="+mn-ea"/>
                <a:cs typeface="+mn-cs"/>
              </a:rPr>
              <a:t>Using hash digests introduces false positives. </a:t>
            </a:r>
          </a:p>
          <a:p>
            <a:r>
              <a:rPr lang="en-US" sz="1200" kern="1200" dirty="0">
                <a:solidFill>
                  <a:schemeClr val="tx1"/>
                </a:solidFill>
                <a:effectLst/>
                <a:latin typeface="+mn-lt"/>
                <a:ea typeface="+mn-ea"/>
                <a:cs typeface="+mn-cs"/>
              </a:rPr>
              <a:t>If two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hash to the same digest in the same hash location.</a:t>
            </a:r>
          </a:p>
          <a:p>
            <a:r>
              <a:rPr lang="en-US" sz="1200" kern="1200" dirty="0">
                <a:solidFill>
                  <a:schemeClr val="tx1"/>
                </a:solidFill>
                <a:effectLst/>
                <a:latin typeface="+mn-lt"/>
                <a:ea typeface="+mn-ea"/>
                <a:cs typeface="+mn-cs"/>
              </a:rPr>
              <a:t>We found</a:t>
            </a:r>
            <a:r>
              <a:rPr lang="en-US" sz="1200" kern="1200" baseline="0" dirty="0">
                <a:solidFill>
                  <a:schemeClr val="tx1"/>
                </a:solidFill>
                <a:effectLst/>
                <a:latin typeface="+mn-lt"/>
                <a:ea typeface="+mn-ea"/>
                <a:cs typeface="+mn-cs"/>
              </a:rPr>
              <a:t> that the chance of false positive is small. It is 1 out of 10k connections with </a:t>
            </a:r>
            <a:r>
              <a:rPr lang="en-US" sz="1200" kern="1200" dirty="0">
                <a:solidFill>
                  <a:schemeClr val="tx1"/>
                </a:solidFill>
                <a:effectLst/>
                <a:latin typeface="+mn-lt"/>
                <a:ea typeface="+mn-ea"/>
                <a:cs typeface="+mn-cs"/>
              </a:rPr>
              <a:t>16-bit digest.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carefully detect and resolve all false positives using switch CPU with a small software overhead.</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33</a:t>
            </a:fld>
            <a:endParaRPr lang="en-US"/>
          </a:p>
        </p:txBody>
      </p:sp>
    </p:spTree>
    <p:extLst>
      <p:ext uri="{BB962C8B-B14F-4D97-AF65-F5344CB8AC3E}">
        <p14:creationId xmlns:p14="http://schemas.microsoft.com/office/powerpoint/2010/main" val="1752946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sym typeface="Wingdings"/>
              </a:rPr>
              <a:t>Next, we compress the action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action field stores the DIP, which is 18 bytes. Given that we have up to 10M entries, this takes a lot of memory. </a:t>
            </a:r>
          </a:p>
          <a:p>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Alternatively, we can also remember the VIP to DIP pool mapping, then we can simply run a hash over the DIP pool to select the same DIP. </a:t>
            </a:r>
          </a:p>
          <a:p>
            <a:r>
              <a:rPr lang="en-US" sz="1200" kern="1200" baseline="0" dirty="0">
                <a:solidFill>
                  <a:schemeClr val="tx1"/>
                </a:solidFill>
                <a:effectLst/>
                <a:latin typeface="+mn-lt"/>
                <a:ea typeface="+mn-ea"/>
                <a:cs typeface="+mn-cs"/>
              </a:rPr>
              <a:t>But, we still need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because this DIP pool can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 we introduce this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and assign each DIP pool a version. We store the version for each connection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a coming packet can get its version from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then map the version to the actual DIP pool in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We then run a hash to select the same DIP. </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When the DIP pool update happens, we simply assign a new version to the new DIP pool. </a:t>
            </a:r>
          </a:p>
          <a:p>
            <a:r>
              <a:rPr lang="en-US" sz="1200" kern="1200" dirty="0">
                <a:solidFill>
                  <a:schemeClr val="tx1"/>
                </a:solidFill>
                <a:effectLst/>
                <a:latin typeface="+mn-lt"/>
                <a:ea typeface="+mn-ea"/>
                <a:cs typeface="+mn-cs"/>
              </a:rPr>
              <a:t>New coming connections</a:t>
            </a:r>
            <a:r>
              <a:rPr lang="en-US" sz="1200" kern="1200" baseline="0" dirty="0">
                <a:solidFill>
                  <a:schemeClr val="tx1"/>
                </a:solidFill>
                <a:effectLst/>
                <a:latin typeface="+mn-lt"/>
                <a:ea typeface="+mn-ea"/>
                <a:cs typeface="+mn-cs"/>
              </a:rPr>
              <a:t> now start </a:t>
            </a:r>
            <a:r>
              <a:rPr lang="en-US" sz="1200" kern="1200" dirty="0">
                <a:solidFill>
                  <a:schemeClr val="tx1"/>
                </a:solidFill>
                <a:effectLst/>
                <a:latin typeface="+mn-lt"/>
                <a:ea typeface="+mn-ea"/>
                <a:cs typeface="+mn-cs"/>
              </a:rPr>
              <a:t>to use the new DIP pool version,</a:t>
            </a:r>
            <a:r>
              <a:rPr lang="en-US" sz="1200" kern="1200" baseline="0" dirty="0">
                <a:solidFill>
                  <a:schemeClr val="tx1"/>
                </a:solidFill>
                <a:effectLst/>
                <a:latin typeface="+mn-lt"/>
                <a:ea typeface="+mn-ea"/>
                <a:cs typeface="+mn-cs"/>
              </a:rPr>
              <a:t> but existing connections are still mapped to the old DIP pool version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So the PCC is always guaranteed.</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using version , we reduce action field to saying 6 bits. </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memory saving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is much greater than the additional memory used for maintaining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due to the difference in table size. </a:t>
            </a:r>
          </a:p>
          <a:p>
            <a:r>
              <a:rPr lang="en-US" sz="1200" kern="1200" baseline="0" dirty="0">
                <a:solidFill>
                  <a:schemeClr val="tx1"/>
                </a:solidFill>
                <a:effectLst/>
                <a:latin typeface="+mn-lt"/>
                <a:ea typeface="+mn-ea"/>
                <a:cs typeface="+mn-cs"/>
              </a:rPr>
              <a:t>This is because a DIP usually serves for 1000s of active connections.</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34</a:t>
            </a:fld>
            <a:endParaRPr lang="en-US"/>
          </a:p>
        </p:txBody>
      </p:sp>
    </p:spTree>
    <p:extLst>
      <p:ext uri="{BB962C8B-B14F-4D97-AF65-F5344CB8AC3E}">
        <p14:creationId xmlns:p14="http://schemas.microsoft.com/office/powerpoint/2010/main" val="275101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a:t>
            </a:fld>
            <a:endParaRPr lang="en-US"/>
          </a:p>
        </p:txBody>
      </p:sp>
    </p:spTree>
    <p:extLst>
      <p:ext uri="{BB962C8B-B14F-4D97-AF65-F5344CB8AC3E}">
        <p14:creationId xmlns:p14="http://schemas.microsoft.com/office/powerpoint/2010/main" val="2499950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36</a:t>
            </a:fld>
            <a:endParaRPr lang="en-US"/>
          </a:p>
        </p:txBody>
      </p:sp>
    </p:spTree>
    <p:extLst>
      <p:ext uri="{BB962C8B-B14F-4D97-AF65-F5344CB8AC3E}">
        <p14:creationId xmlns:p14="http://schemas.microsoft.com/office/powerpoint/2010/main" val="3697117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37</a:t>
            </a:fld>
            <a:endParaRPr lang="en-US"/>
          </a:p>
        </p:txBody>
      </p:sp>
    </p:spTree>
    <p:extLst>
      <p:ext uri="{BB962C8B-B14F-4D97-AF65-F5344CB8AC3E}">
        <p14:creationId xmlns:p14="http://schemas.microsoft.com/office/powerpoint/2010/main" val="849459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38</a:t>
            </a:fld>
            <a:endParaRPr lang="en-US"/>
          </a:p>
        </p:txBody>
      </p:sp>
    </p:spTree>
    <p:extLst>
      <p:ext uri="{BB962C8B-B14F-4D97-AF65-F5344CB8AC3E}">
        <p14:creationId xmlns:p14="http://schemas.microsoft.com/office/powerpoint/2010/main" val="179416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39</a:t>
            </a:fld>
            <a:endParaRPr lang="en-US"/>
          </a:p>
        </p:txBody>
      </p:sp>
    </p:spTree>
    <p:extLst>
      <p:ext uri="{BB962C8B-B14F-4D97-AF65-F5344CB8AC3E}">
        <p14:creationId xmlns:p14="http://schemas.microsoft.com/office/powerpoint/2010/main" val="1584040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40</a:t>
            </a:fld>
            <a:endParaRPr lang="en-US"/>
          </a:p>
        </p:txBody>
      </p:sp>
    </p:spTree>
    <p:extLst>
      <p:ext uri="{BB962C8B-B14F-4D97-AF65-F5344CB8AC3E}">
        <p14:creationId xmlns:p14="http://schemas.microsoft.com/office/powerpoint/2010/main" val="803745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green’s packets arrive at Server2, there is no state associated with it. It means the packets belonging to an old flow are supposed to send to the other server with its DIP embedded in the packet header. </a:t>
            </a:r>
          </a:p>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41</a:t>
            </a:fld>
            <a:endParaRPr lang="en-US"/>
          </a:p>
        </p:txBody>
      </p:sp>
    </p:spTree>
    <p:extLst>
      <p:ext uri="{BB962C8B-B14F-4D97-AF65-F5344CB8AC3E}">
        <p14:creationId xmlns:p14="http://schemas.microsoft.com/office/powerpoint/2010/main" val="1015312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42</a:t>
            </a:fld>
            <a:endParaRPr lang="en-US"/>
          </a:p>
        </p:txBody>
      </p:sp>
    </p:spTree>
    <p:extLst>
      <p:ext uri="{BB962C8B-B14F-4D97-AF65-F5344CB8AC3E}">
        <p14:creationId xmlns:p14="http://schemas.microsoft.com/office/powerpoint/2010/main" val="1093779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Packets are hashed to different buckets (similar to </a:t>
            </a:r>
            <a:r>
              <a:rPr lang="en-US" dirty="0" err="1"/>
              <a:t>JumpFlow</a:t>
            </a:r>
            <a:r>
              <a:rPr lang="en-US" dirty="0"/>
              <a:t>). By changing the </a:t>
            </a:r>
            <a:r>
              <a:rPr lang="en-US" dirty="0" err="1"/>
              <a:t>serverIDs</a:t>
            </a:r>
            <a:r>
              <a:rPr lang="en-US" dirty="0"/>
              <a:t> appearance numbers in the buckets we can control the split ratio to the servers. </a:t>
            </a:r>
          </a:p>
        </p:txBody>
      </p:sp>
      <p:sp>
        <p:nvSpPr>
          <p:cNvPr id="4" name="Slide Number Placeholder 3"/>
          <p:cNvSpPr>
            <a:spLocks noGrp="1"/>
          </p:cNvSpPr>
          <p:nvPr>
            <p:ph type="sldNum" sz="quarter" idx="5"/>
          </p:nvPr>
        </p:nvSpPr>
        <p:spPr/>
        <p:txBody>
          <a:bodyPr/>
          <a:lstStyle/>
          <a:p>
            <a:fld id="{73189902-B2B7-4A6D-959D-5C106F339783}" type="slidenum">
              <a:rPr lang="en-US" smtClean="0"/>
              <a:t>44</a:t>
            </a:fld>
            <a:endParaRPr lang="en-US"/>
          </a:p>
        </p:txBody>
      </p:sp>
    </p:spTree>
    <p:extLst>
      <p:ext uri="{BB962C8B-B14F-4D97-AF65-F5344CB8AC3E}">
        <p14:creationId xmlns:p14="http://schemas.microsoft.com/office/powerpoint/2010/main" val="1072031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something to say before </a:t>
            </a:r>
            <a:r>
              <a:rPr lang="en-US" dirty="0" err="1"/>
              <a:t>bemaer</a:t>
            </a:r>
            <a:r>
              <a:rPr lang="en-US" dirty="0"/>
              <a:t> we didn’t change DIP. But beamer wants to change DIP</a:t>
            </a:r>
          </a:p>
        </p:txBody>
      </p:sp>
      <p:sp>
        <p:nvSpPr>
          <p:cNvPr id="4" name="Slide Number Placeholder 3"/>
          <p:cNvSpPr>
            <a:spLocks noGrp="1"/>
          </p:cNvSpPr>
          <p:nvPr>
            <p:ph type="sldNum" sz="quarter" idx="5"/>
          </p:nvPr>
        </p:nvSpPr>
        <p:spPr/>
        <p:txBody>
          <a:bodyPr/>
          <a:lstStyle/>
          <a:p>
            <a:fld id="{73189902-B2B7-4A6D-959D-5C106F339783}" type="slidenum">
              <a:rPr lang="en-US" smtClean="0"/>
              <a:t>45</a:t>
            </a:fld>
            <a:endParaRPr lang="en-US"/>
          </a:p>
        </p:txBody>
      </p:sp>
    </p:spTree>
    <p:extLst>
      <p:ext uri="{BB962C8B-B14F-4D97-AF65-F5344CB8AC3E}">
        <p14:creationId xmlns:p14="http://schemas.microsoft.com/office/powerpoint/2010/main" val="7016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green’s packets arrive at Server2, there is no state associated with it. It means the packets are supposed to send to the other server with its DIP embedded in the packet header. </a:t>
            </a:r>
          </a:p>
          <a:p>
            <a:r>
              <a:rPr lang="en-US" dirty="0"/>
              <a:t>A TS (time stamp) t is used to facilitate timeout. After timeout (e.g., 5 minutes after installing the entry), the entry’s PDIP and TS will be removed.</a:t>
            </a:r>
          </a:p>
        </p:txBody>
      </p:sp>
      <p:sp>
        <p:nvSpPr>
          <p:cNvPr id="4" name="Slide Number Placeholder 3"/>
          <p:cNvSpPr>
            <a:spLocks noGrp="1"/>
          </p:cNvSpPr>
          <p:nvPr>
            <p:ph type="sldNum" sz="quarter" idx="5"/>
          </p:nvPr>
        </p:nvSpPr>
        <p:spPr/>
        <p:txBody>
          <a:bodyPr/>
          <a:lstStyle/>
          <a:p>
            <a:fld id="{73189902-B2B7-4A6D-959D-5C106F339783}" type="slidenum">
              <a:rPr lang="en-US" smtClean="0"/>
              <a:t>46</a:t>
            </a:fld>
            <a:endParaRPr lang="en-US"/>
          </a:p>
        </p:txBody>
      </p:sp>
    </p:spTree>
    <p:extLst>
      <p:ext uri="{BB962C8B-B14F-4D97-AF65-F5344CB8AC3E}">
        <p14:creationId xmlns:p14="http://schemas.microsoft.com/office/powerpoint/2010/main" val="353097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a:t>
            </a:fld>
            <a:endParaRPr lang="en-US"/>
          </a:p>
        </p:txBody>
      </p:sp>
    </p:spTree>
    <p:extLst>
      <p:ext uri="{BB962C8B-B14F-4D97-AF65-F5344CB8AC3E}">
        <p14:creationId xmlns:p14="http://schemas.microsoft.com/office/powerpoint/2010/main" val="3555170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we have many LBs</a:t>
            </a:r>
          </a:p>
          <a:p>
            <a:endParaRPr lang="en-US" dirty="0"/>
          </a:p>
          <a:p>
            <a:r>
              <a:rPr lang="en-US" dirty="0"/>
              <a:t>Do not spend too much time here</a:t>
            </a:r>
          </a:p>
          <a:p>
            <a:r>
              <a:rPr lang="en-US" dirty="0"/>
              <a:t>7 minutes here</a:t>
            </a:r>
          </a:p>
        </p:txBody>
      </p:sp>
      <p:sp>
        <p:nvSpPr>
          <p:cNvPr id="4" name="Slide Number Placeholder 3"/>
          <p:cNvSpPr>
            <a:spLocks noGrp="1"/>
          </p:cNvSpPr>
          <p:nvPr>
            <p:ph type="sldNum" sz="quarter" idx="5"/>
          </p:nvPr>
        </p:nvSpPr>
        <p:spPr/>
        <p:txBody>
          <a:bodyPr/>
          <a:lstStyle/>
          <a:p>
            <a:fld id="{73189902-B2B7-4A6D-959D-5C106F339783}" type="slidenum">
              <a:rPr lang="en-US" smtClean="0"/>
              <a:t>47</a:t>
            </a:fld>
            <a:endParaRPr lang="en-US"/>
          </a:p>
        </p:txBody>
      </p:sp>
    </p:spTree>
    <p:extLst>
      <p:ext uri="{BB962C8B-B14F-4D97-AF65-F5344CB8AC3E}">
        <p14:creationId xmlns:p14="http://schemas.microsoft.com/office/powerpoint/2010/main" val="138879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49</a:t>
            </a:fld>
            <a:endParaRPr lang="en-US"/>
          </a:p>
        </p:txBody>
      </p:sp>
    </p:spTree>
    <p:extLst>
      <p:ext uri="{BB962C8B-B14F-4D97-AF65-F5344CB8AC3E}">
        <p14:creationId xmlns:p14="http://schemas.microsoft.com/office/powerpoint/2010/main" val="1931613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50</a:t>
            </a:fld>
            <a:endParaRPr lang="en-US"/>
          </a:p>
        </p:txBody>
      </p:sp>
    </p:spTree>
    <p:extLst>
      <p:ext uri="{BB962C8B-B14F-4D97-AF65-F5344CB8AC3E}">
        <p14:creationId xmlns:p14="http://schemas.microsoft.com/office/powerpoint/2010/main" val="587854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51</a:t>
            </a:fld>
            <a:endParaRPr lang="en-US"/>
          </a:p>
        </p:txBody>
      </p:sp>
    </p:spTree>
    <p:extLst>
      <p:ext uri="{BB962C8B-B14F-4D97-AF65-F5344CB8AC3E}">
        <p14:creationId xmlns:p14="http://schemas.microsoft.com/office/powerpoint/2010/main" val="316366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52</a:t>
            </a:fld>
            <a:endParaRPr lang="en-US"/>
          </a:p>
        </p:txBody>
      </p:sp>
    </p:spTree>
    <p:extLst>
      <p:ext uri="{BB962C8B-B14F-4D97-AF65-F5344CB8AC3E}">
        <p14:creationId xmlns:p14="http://schemas.microsoft.com/office/powerpoint/2010/main" val="2549395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54</a:t>
            </a:fld>
            <a:endParaRPr lang="en-US"/>
          </a:p>
        </p:txBody>
      </p:sp>
    </p:spTree>
    <p:extLst>
      <p:ext uri="{BB962C8B-B14F-4D97-AF65-F5344CB8AC3E}">
        <p14:creationId xmlns:p14="http://schemas.microsoft.com/office/powerpoint/2010/main" val="1372491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58</a:t>
            </a:fld>
            <a:endParaRPr lang="en-US"/>
          </a:p>
        </p:txBody>
      </p:sp>
    </p:spTree>
    <p:extLst>
      <p:ext uri="{BB962C8B-B14F-4D97-AF65-F5344CB8AC3E}">
        <p14:creationId xmlns:p14="http://schemas.microsoft.com/office/powerpoint/2010/main" val="1025626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results</a:t>
            </a:r>
          </a:p>
        </p:txBody>
      </p:sp>
      <p:sp>
        <p:nvSpPr>
          <p:cNvPr id="4" name="Slide Number Placeholder 3"/>
          <p:cNvSpPr>
            <a:spLocks noGrp="1"/>
          </p:cNvSpPr>
          <p:nvPr>
            <p:ph type="sldNum" sz="quarter" idx="5"/>
          </p:nvPr>
        </p:nvSpPr>
        <p:spPr/>
        <p:txBody>
          <a:bodyPr/>
          <a:lstStyle/>
          <a:p>
            <a:fld id="{73189902-B2B7-4A6D-959D-5C106F339783}" type="slidenum">
              <a:rPr lang="en-US" smtClean="0"/>
              <a:t>59</a:t>
            </a:fld>
            <a:endParaRPr lang="en-US"/>
          </a:p>
        </p:txBody>
      </p:sp>
    </p:spTree>
    <p:extLst>
      <p:ext uri="{BB962C8B-B14F-4D97-AF65-F5344CB8AC3E}">
        <p14:creationId xmlns:p14="http://schemas.microsoft.com/office/powerpoint/2010/main" val="47502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6</a:t>
            </a:fld>
            <a:endParaRPr lang="en-US"/>
          </a:p>
        </p:txBody>
      </p:sp>
    </p:spTree>
    <p:extLst>
      <p:ext uri="{BB962C8B-B14F-4D97-AF65-F5344CB8AC3E}">
        <p14:creationId xmlns:p14="http://schemas.microsoft.com/office/powerpoint/2010/main" val="330309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we have many LBs</a:t>
            </a:r>
          </a:p>
          <a:p>
            <a:endParaRPr lang="en-US" dirty="0"/>
          </a:p>
          <a:p>
            <a:r>
              <a:rPr lang="en-US" dirty="0"/>
              <a:t>Do not spend too much time here</a:t>
            </a:r>
          </a:p>
          <a:p>
            <a:r>
              <a:rPr lang="en-US" dirty="0"/>
              <a:t>7 minutes here</a:t>
            </a:r>
          </a:p>
        </p:txBody>
      </p:sp>
      <p:sp>
        <p:nvSpPr>
          <p:cNvPr id="4" name="Slide Number Placeholder 3"/>
          <p:cNvSpPr>
            <a:spLocks noGrp="1"/>
          </p:cNvSpPr>
          <p:nvPr>
            <p:ph type="sldNum" sz="quarter" idx="5"/>
          </p:nvPr>
        </p:nvSpPr>
        <p:spPr/>
        <p:txBody>
          <a:bodyPr/>
          <a:lstStyle/>
          <a:p>
            <a:fld id="{73189902-B2B7-4A6D-959D-5C106F339783}" type="slidenum">
              <a:rPr lang="en-US" smtClean="0"/>
              <a:t>7</a:t>
            </a:fld>
            <a:endParaRPr lang="en-US"/>
          </a:p>
        </p:txBody>
      </p:sp>
    </p:spTree>
    <p:extLst>
      <p:ext uri="{BB962C8B-B14F-4D97-AF65-F5344CB8AC3E}">
        <p14:creationId xmlns:p14="http://schemas.microsoft.com/office/powerpoint/2010/main" val="154330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address performance limitation for software</a:t>
            </a:r>
          </a:p>
        </p:txBody>
      </p:sp>
      <p:sp>
        <p:nvSpPr>
          <p:cNvPr id="4" name="Slide Number Placeholder 3"/>
          <p:cNvSpPr>
            <a:spLocks noGrp="1"/>
          </p:cNvSpPr>
          <p:nvPr>
            <p:ph type="sldNum" sz="quarter" idx="5"/>
          </p:nvPr>
        </p:nvSpPr>
        <p:spPr/>
        <p:txBody>
          <a:bodyPr/>
          <a:lstStyle/>
          <a:p>
            <a:fld id="{73189902-B2B7-4A6D-959D-5C106F339783}" type="slidenum">
              <a:rPr lang="en-US" smtClean="0"/>
              <a:t>9</a:t>
            </a:fld>
            <a:endParaRPr lang="en-US"/>
          </a:p>
        </p:txBody>
      </p:sp>
    </p:spTree>
    <p:extLst>
      <p:ext uri="{BB962C8B-B14F-4D97-AF65-F5344CB8AC3E}">
        <p14:creationId xmlns:p14="http://schemas.microsoft.com/office/powerpoint/2010/main" val="370169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10</a:t>
            </a:fld>
            <a:endParaRPr lang="en-US"/>
          </a:p>
        </p:txBody>
      </p:sp>
    </p:spTree>
    <p:extLst>
      <p:ext uri="{BB962C8B-B14F-4D97-AF65-F5344CB8AC3E}">
        <p14:creationId xmlns:p14="http://schemas.microsoft.com/office/powerpoint/2010/main" val="385438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11</a:t>
            </a:fld>
            <a:endParaRPr lang="en-US"/>
          </a:p>
        </p:txBody>
      </p:sp>
    </p:spTree>
    <p:extLst>
      <p:ext uri="{BB962C8B-B14F-4D97-AF65-F5344CB8AC3E}">
        <p14:creationId xmlns:p14="http://schemas.microsoft.com/office/powerpoint/2010/main" val="735988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556" y="1206621"/>
            <a:ext cx="11453361" cy="49966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4556" y="6356349"/>
            <a:ext cx="2743200" cy="365125"/>
          </a:xfrm>
        </p:spPr>
        <p:txBody>
          <a:bodyPr/>
          <a:lstStyle/>
          <a:p>
            <a:fld id="{4FB5706D-685F-4185-835F-BBA394C57CCE}" type="datetime1">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74717" y="6356349"/>
            <a:ext cx="2743200" cy="365125"/>
          </a:xfrm>
        </p:spPr>
        <p:txBody>
          <a:bodyPr/>
          <a:lstStyle/>
          <a:p>
            <a:fld id="{76A24A3C-1A67-456D-B525-A9BEE51E7E0D}" type="slidenum">
              <a:rPr lang="en-US" smtClean="0"/>
              <a:t>‹#›</a:t>
            </a:fld>
            <a:endParaRPr lang="en-US"/>
          </a:p>
        </p:txBody>
      </p:sp>
      <p:sp>
        <p:nvSpPr>
          <p:cNvPr id="7" name="Rectangle 6"/>
          <p:cNvSpPr/>
          <p:nvPr userDrawn="1"/>
        </p:nvSpPr>
        <p:spPr>
          <a:xfrm>
            <a:off x="-9525" y="0"/>
            <a:ext cx="12201525" cy="880615"/>
          </a:xfrm>
          <a:prstGeom prst="rect">
            <a:avLst/>
          </a:prstGeom>
          <a:solidFill>
            <a:srgbClr val="5706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solidFill>
                <a:schemeClr val="bg1"/>
              </a:solidFill>
            </a:endParaRPr>
          </a:p>
        </p:txBody>
      </p:sp>
      <p:pic>
        <p:nvPicPr>
          <p:cNvPr id="8"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9724" y="326007"/>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70095" y="76550"/>
            <a:ext cx="10047822" cy="727514"/>
          </a:xfrm>
        </p:spPr>
        <p:txBody>
          <a:bodyPr>
            <a:normAutofit/>
          </a:bodyPr>
          <a:lstStyle>
            <a:lvl1pPr algn="r">
              <a:defRPr sz="44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1420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2F9530-5F3B-435F-AFFD-D736EBF60DB9}" type="datetime1">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38861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0AF654-9834-4E47-95CC-61DAC63572BF}" type="datetime1">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826258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12192" y="0"/>
            <a:ext cx="12204192" cy="6858000"/>
          </a:xfrm>
          <a:prstGeom prst="rect">
            <a:avLst/>
          </a:prstGeom>
        </p:spPr>
        <p:txBody>
          <a:bodyPr/>
          <a:lstStyle/>
          <a:p>
            <a:pPr lvl="0"/>
            <a:r>
              <a:rPr lang="en-US" noProof="0"/>
              <a:t>Drag picture to placeholder or click icon to add</a:t>
            </a:r>
            <a:endParaRPr lang="en-US" noProof="0" dirty="0"/>
          </a:p>
        </p:txBody>
      </p:sp>
      <p:sp>
        <p:nvSpPr>
          <p:cNvPr id="19" name="Text Placeholder 18"/>
          <p:cNvSpPr>
            <a:spLocks noGrp="1"/>
          </p:cNvSpPr>
          <p:nvPr>
            <p:ph type="body" sz="quarter" idx="11"/>
          </p:nvPr>
        </p:nvSpPr>
        <p:spPr>
          <a:xfrm>
            <a:off x="303670" y="2043258"/>
            <a:ext cx="4849681" cy="2415052"/>
          </a:xfrm>
          <a:prstGeom prst="rect">
            <a:avLst/>
          </a:prstGeom>
        </p:spPr>
        <p:txBody>
          <a:bodyPr lIns="0" tIns="0" rIns="0" bIns="0" anchor="ctr" anchorCtr="0">
            <a:normAutofit/>
          </a:bodyPr>
          <a:lstStyle>
            <a:lvl1pPr marL="0">
              <a:spcBef>
                <a:spcPts val="0"/>
              </a:spcBef>
              <a:defRPr sz="4000" b="1" i="0">
                <a:solidFill>
                  <a:schemeClr val="bg1"/>
                </a:solidFill>
                <a:latin typeface="Aria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Text Placeholder 2"/>
          <p:cNvSpPr>
            <a:spLocks noGrp="1"/>
          </p:cNvSpPr>
          <p:nvPr>
            <p:ph type="body" sz="quarter" idx="13"/>
          </p:nvPr>
        </p:nvSpPr>
        <p:spPr>
          <a:xfrm>
            <a:off x="302684" y="4958531"/>
            <a:ext cx="2377545" cy="482600"/>
          </a:xfrm>
          <a:prstGeom prst="rect">
            <a:avLst/>
          </a:prstGeom>
        </p:spPr>
        <p:txBody>
          <a:bodyPr lIns="0" tIns="0" rIns="0" bIns="0">
            <a:noAutofit/>
          </a:bodyPr>
          <a:lstStyle>
            <a:lvl1pPr>
              <a:spcBef>
                <a:spcPts val="0"/>
              </a:spcBef>
              <a:defRPr sz="1333" baseline="0">
                <a:solidFill>
                  <a:srgbClr val="FFFFFF"/>
                </a:solidFill>
              </a:defRPr>
            </a:lvl1pPr>
            <a:lvl2pPr marL="609585" indent="0">
              <a:buNone/>
              <a:defRPr/>
            </a:lvl2pPr>
            <a:lvl3pPr marL="1219170" indent="0">
              <a:buNone/>
              <a:defRPr/>
            </a:lvl3pPr>
          </a:lstStyle>
          <a:p>
            <a:pPr lvl="0"/>
            <a:r>
              <a:rPr lang="en-US"/>
              <a:t>Click to edit Master text styles</a:t>
            </a:r>
          </a:p>
        </p:txBody>
      </p:sp>
    </p:spTree>
    <p:extLst>
      <p:ext uri="{BB962C8B-B14F-4D97-AF65-F5344CB8AC3E}">
        <p14:creationId xmlns:p14="http://schemas.microsoft.com/office/powerpoint/2010/main" val="201760364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B39047-F2B4-478F-8832-54DD7DB912B3}" type="datetime1">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751686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6DE619-ADEC-45CA-9BCE-E60031E28DF8}" type="datetime1">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71044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CC7370-527C-43AE-933F-402B054414DF}" type="datetime1">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34076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217F0D-6FCC-45E2-AB84-2B4E44D6A114}" type="datetime1">
              <a:rPr lang="en-US" smtClean="0"/>
              <a:t>11/18/20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82112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E30CF5-BA96-4FFB-A752-F4BEB89F1551}" type="datetime1">
              <a:rPr lang="en-US" smtClean="0"/>
              <a:t>11/18/20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44023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3CA947-FB2B-486D-89BE-022667465DE0}" type="datetime1">
              <a:rPr lang="en-US" smtClean="0"/>
              <a:t>11/18/20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61908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76C075-33BF-45FA-8202-8B4BE2DAAC4B}" type="datetime1">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88410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78EACB-86ED-4415-939E-4A3BFFF05F5E}" type="datetime1">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37745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0123-7047-4534-A201-9A601DC2D047}" type="datetime1">
              <a:rPr lang="en-US" smtClean="0"/>
              <a:t>11/18/20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24A3C-1A67-456D-B525-A9BEE51E7E0D}" type="slidenum">
              <a:rPr lang="en-US" smtClean="0"/>
              <a:t>‹#›</a:t>
            </a:fld>
            <a:endParaRPr lang="en-US"/>
          </a:p>
        </p:txBody>
      </p:sp>
    </p:spTree>
    <p:extLst>
      <p:ext uri="{BB962C8B-B14F-4D97-AF65-F5344CB8AC3E}">
        <p14:creationId xmlns:p14="http://schemas.microsoft.com/office/powerpoint/2010/main" val="3399914124"/>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1.tiff"/><Relationship Id="rId4" Type="http://schemas.openxmlformats.org/officeDocument/2006/relationships/image" Target="../media/image50.tiff"/></Relationships>
</file>

<file path=ppt/slides/_rels/slide28.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7.tiff"/><Relationship Id="rId5" Type="http://schemas.openxmlformats.org/officeDocument/2006/relationships/image" Target="../media/image49.tiff"/><Relationship Id="rId4" Type="http://schemas.openxmlformats.org/officeDocument/2006/relationships/image" Target="../media/image51.tiff"/></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tiff"/></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png"/><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2.svg"/><Relationship Id="rId17" Type="http://schemas.microsoft.com/office/2007/relationships/hdphoto" Target="../media/hdphoto2.wdp"/><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image" Target="../media/image10.svg"/><Relationship Id="rId19" Type="http://schemas.openxmlformats.org/officeDocument/2006/relationships/image" Target="../media/image17.svg"/><Relationship Id="rId4" Type="http://schemas.openxmlformats.org/officeDocument/2006/relationships/image" Target="../media/image4.svg"/><Relationship Id="rId9" Type="http://schemas.openxmlformats.org/officeDocument/2006/relationships/image" Target="../media/image9.png"/><Relationship Id="rId14" Type="http://schemas.microsoft.com/office/2007/relationships/hdphoto" Target="../media/hdphoto1.wdp"/><Relationship Id="rId22" Type="http://schemas.openxmlformats.org/officeDocument/2006/relationships/image" Target="../media/image20.png"/><Relationship Id="rId27" Type="http://schemas.openxmlformats.org/officeDocument/2006/relationships/image" Target="../media/image2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30.jpe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260.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0.emf"/><Relationship Id="rId5" Type="http://schemas.openxmlformats.org/officeDocument/2006/relationships/oleObject" Target="../embeddings/oleObject1.bin"/><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1.png"/><Relationship Id="rId7"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3.jpe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30.jpe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8933" cy="73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6933" y="1388533"/>
            <a:ext cx="6242981" cy="42672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7171" name="Text Placeholder 2"/>
          <p:cNvSpPr>
            <a:spLocks noGrp="1"/>
          </p:cNvSpPr>
          <p:nvPr>
            <p:ph type="body" sz="quarter" idx="11"/>
          </p:nvPr>
        </p:nvSpPr>
        <p:spPr bwMode="auto">
          <a:xfrm>
            <a:off x="302683" y="2243329"/>
            <a:ext cx="5614500" cy="17169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indent="0" algn="ctr">
              <a:spcBef>
                <a:spcPct val="0"/>
              </a:spcBef>
              <a:buNone/>
            </a:pPr>
            <a:r>
              <a:rPr lang="en-US" altLang="zh-CN" sz="2667" dirty="0">
                <a:latin typeface="Arial" charset="0"/>
                <a:ea typeface="ＭＳ Ｐゴシック" charset="-128"/>
              </a:rPr>
              <a:t>Transport-Layer Load Balancing</a:t>
            </a:r>
          </a:p>
        </p:txBody>
      </p:sp>
      <p:sp>
        <p:nvSpPr>
          <p:cNvPr id="7172" name="Text Placeholder 3"/>
          <p:cNvSpPr>
            <a:spLocks noGrp="1"/>
          </p:cNvSpPr>
          <p:nvPr>
            <p:ph type="body" sz="quarter" idx="13"/>
          </p:nvPr>
        </p:nvSpPr>
        <p:spPr bwMode="auto">
          <a:xfrm>
            <a:off x="729007" y="4348899"/>
            <a:ext cx="4675695" cy="9999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buNone/>
            </a:pPr>
            <a:r>
              <a:rPr lang="en-US" altLang="zh-CN" sz="2400" dirty="0">
                <a:ea typeface="ＭＳ Ｐゴシック" charset="-128"/>
              </a:rPr>
              <a:t>H. Jonathan Chao</a:t>
            </a:r>
          </a:p>
          <a:p>
            <a:pPr marL="0" indent="0" algn="ctr">
              <a:spcBef>
                <a:spcPct val="0"/>
              </a:spcBef>
              <a:buNone/>
            </a:pPr>
            <a:r>
              <a:rPr lang="en-US" altLang="zh-CN" sz="2400" dirty="0">
                <a:ea typeface="ＭＳ Ｐゴシック" charset="-128"/>
              </a:rPr>
              <a:t>ECE NYU</a:t>
            </a:r>
          </a:p>
          <a:p>
            <a:pPr marL="0" indent="0" algn="ctr">
              <a:spcBef>
                <a:spcPct val="0"/>
              </a:spcBef>
              <a:buNone/>
            </a:pPr>
            <a:r>
              <a:rPr lang="en-US" altLang="zh-CN" sz="2400" dirty="0" err="1">
                <a:ea typeface="ＭＳ Ｐゴシック" charset="-128"/>
              </a:rPr>
              <a:t>chao@nyu.edu</a:t>
            </a:r>
            <a:endParaRPr lang="en-US" altLang="zh-CN" sz="2400" dirty="0">
              <a:ea typeface="ＭＳ Ｐゴシック" charset="-128"/>
            </a:endParaRPr>
          </a:p>
        </p:txBody>
      </p:sp>
      <p:pic>
        <p:nvPicPr>
          <p:cNvPr id="7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1" y="1784351"/>
            <a:ext cx="195368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226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Pure Software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10</a:t>
            </a:fld>
            <a:endParaRPr lang="en-US" dirty="0"/>
          </a:p>
        </p:txBody>
      </p:sp>
      <p:pic>
        <p:nvPicPr>
          <p:cNvPr id="11" name="Content Placeholder 10">
            <a:extLst>
              <a:ext uri="{FF2B5EF4-FFF2-40B4-BE49-F238E27FC236}">
                <a16:creationId xmlns:a16="http://schemas.microsoft.com/office/drawing/2014/main" id="{25A1360A-A219-4C66-B801-706A8E1CEAB5}"/>
              </a:ext>
            </a:extLst>
          </p:cNvPr>
          <p:cNvPicPr>
            <a:picLocks noGrp="1" noChangeAspect="1"/>
          </p:cNvPicPr>
          <p:nvPr>
            <p:ph idx="1"/>
          </p:nvPr>
        </p:nvPicPr>
        <p:blipFill>
          <a:blip r:embed="rId3"/>
          <a:stretch>
            <a:fillRect/>
          </a:stretch>
        </p:blipFill>
        <p:spPr>
          <a:xfrm>
            <a:off x="2134086" y="898964"/>
            <a:ext cx="7923827" cy="5762186"/>
          </a:xfrm>
          <a:prstGeom prst="rect">
            <a:avLst/>
          </a:prstGeom>
        </p:spPr>
      </p:pic>
      <p:sp>
        <p:nvSpPr>
          <p:cNvPr id="12" name="Rectangle 11">
            <a:extLst>
              <a:ext uri="{FF2B5EF4-FFF2-40B4-BE49-F238E27FC236}">
                <a16:creationId xmlns:a16="http://schemas.microsoft.com/office/drawing/2014/main" id="{DE7D3978-8A99-450E-B528-FADFD5DA223D}"/>
              </a:ext>
            </a:extLst>
          </p:cNvPr>
          <p:cNvSpPr/>
          <p:nvPr/>
        </p:nvSpPr>
        <p:spPr>
          <a:xfrm>
            <a:off x="2736574" y="5300870"/>
            <a:ext cx="6566452" cy="13602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1DBCCE2-0E14-4863-AB06-F021262AB42D}"/>
              </a:ext>
            </a:extLst>
          </p:cNvPr>
          <p:cNvSpPr/>
          <p:nvPr/>
        </p:nvSpPr>
        <p:spPr>
          <a:xfrm>
            <a:off x="2556101" y="193041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3" name="TextBox 2">
            <a:extLst>
              <a:ext uri="{FF2B5EF4-FFF2-40B4-BE49-F238E27FC236}">
                <a16:creationId xmlns:a16="http://schemas.microsoft.com/office/drawing/2014/main" id="{0F408859-C655-8A4D-978F-7256836C7759}"/>
              </a:ext>
            </a:extLst>
          </p:cNvPr>
          <p:cNvSpPr txBox="1"/>
          <p:nvPr/>
        </p:nvSpPr>
        <p:spPr>
          <a:xfrm>
            <a:off x="6455664" y="4187952"/>
            <a:ext cx="2104294" cy="369332"/>
          </a:xfrm>
          <a:prstGeom prst="rect">
            <a:avLst/>
          </a:prstGeom>
          <a:noFill/>
        </p:spPr>
        <p:txBody>
          <a:bodyPr wrap="none" rtlCol="0">
            <a:spAutoFit/>
          </a:bodyPr>
          <a:lstStyle/>
          <a:p>
            <a:r>
              <a:rPr lang="en-US" dirty="0"/>
              <a:t>SMUX is software LB</a:t>
            </a:r>
          </a:p>
        </p:txBody>
      </p:sp>
    </p:spTree>
    <p:extLst>
      <p:ext uri="{BB962C8B-B14F-4D97-AF65-F5344CB8AC3E}">
        <p14:creationId xmlns:p14="http://schemas.microsoft.com/office/powerpoint/2010/main" val="348603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Software Drawbacks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11</a:t>
            </a:fld>
            <a:endParaRPr lang="en-US" dirty="0"/>
          </a:p>
        </p:txBody>
      </p:sp>
      <p:pic>
        <p:nvPicPr>
          <p:cNvPr id="4" name="Content Placeholder 3">
            <a:extLst>
              <a:ext uri="{FF2B5EF4-FFF2-40B4-BE49-F238E27FC236}">
                <a16:creationId xmlns:a16="http://schemas.microsoft.com/office/drawing/2014/main" id="{440F9C72-80E9-4BF0-AD1D-E01AEAD1D1DE}"/>
              </a:ext>
            </a:extLst>
          </p:cNvPr>
          <p:cNvPicPr>
            <a:picLocks noGrp="1" noChangeAspect="1"/>
          </p:cNvPicPr>
          <p:nvPr>
            <p:ph idx="1"/>
          </p:nvPr>
        </p:nvPicPr>
        <p:blipFill>
          <a:blip r:embed="rId3"/>
          <a:stretch>
            <a:fillRect/>
          </a:stretch>
        </p:blipFill>
        <p:spPr>
          <a:xfrm>
            <a:off x="787492" y="1206500"/>
            <a:ext cx="10607490" cy="4997450"/>
          </a:xfrm>
          <a:prstGeom prst="rect">
            <a:avLst/>
          </a:prstGeom>
        </p:spPr>
      </p:pic>
      <p:sp>
        <p:nvSpPr>
          <p:cNvPr id="6" name="Rectangle 5">
            <a:extLst>
              <a:ext uri="{FF2B5EF4-FFF2-40B4-BE49-F238E27FC236}">
                <a16:creationId xmlns:a16="http://schemas.microsoft.com/office/drawing/2014/main" id="{AFA1D8D2-EB99-48C7-BE5D-2C96FBFDD2DE}"/>
              </a:ext>
            </a:extLst>
          </p:cNvPr>
          <p:cNvSpPr/>
          <p:nvPr/>
        </p:nvSpPr>
        <p:spPr>
          <a:xfrm>
            <a:off x="2736574" y="5724939"/>
            <a:ext cx="6566452" cy="47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8F9707-F087-4346-B9A1-167DDFC4143C}"/>
              </a:ext>
            </a:extLst>
          </p:cNvPr>
          <p:cNvSpPr txBox="1"/>
          <p:nvPr/>
        </p:nvSpPr>
        <p:spPr>
          <a:xfrm>
            <a:off x="352425" y="6543675"/>
            <a:ext cx="2180469" cy="369332"/>
          </a:xfrm>
          <a:prstGeom prst="rect">
            <a:avLst/>
          </a:prstGeom>
          <a:noFill/>
        </p:spPr>
        <p:txBody>
          <a:bodyPr wrap="none" rtlCol="0">
            <a:spAutoFit/>
          </a:bodyPr>
          <a:lstStyle/>
          <a:p>
            <a:r>
              <a:rPr lang="en-US" dirty="0"/>
              <a:t>Taken from [Duet`15]</a:t>
            </a:r>
          </a:p>
        </p:txBody>
      </p:sp>
    </p:spTree>
    <p:extLst>
      <p:ext uri="{BB962C8B-B14F-4D97-AF65-F5344CB8AC3E}">
        <p14:creationId xmlns:p14="http://schemas.microsoft.com/office/powerpoint/2010/main" val="377543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Duet</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12</a:t>
            </a:fld>
            <a:endParaRPr lang="en-US" dirty="0"/>
          </a:p>
        </p:txBody>
      </p:sp>
      <p:pic>
        <p:nvPicPr>
          <p:cNvPr id="8" name="Content Placeholder 7">
            <a:extLst>
              <a:ext uri="{FF2B5EF4-FFF2-40B4-BE49-F238E27FC236}">
                <a16:creationId xmlns:a16="http://schemas.microsoft.com/office/drawing/2014/main" id="{B0D87DFA-0B49-4CD4-AA14-C684AAF56340}"/>
              </a:ext>
            </a:extLst>
          </p:cNvPr>
          <p:cNvPicPr>
            <a:picLocks noGrp="1" noChangeAspect="1"/>
          </p:cNvPicPr>
          <p:nvPr>
            <p:ph idx="1"/>
          </p:nvPr>
        </p:nvPicPr>
        <p:blipFill>
          <a:blip r:embed="rId3"/>
          <a:stretch>
            <a:fillRect/>
          </a:stretch>
        </p:blipFill>
        <p:spPr>
          <a:xfrm>
            <a:off x="1155047" y="1206500"/>
            <a:ext cx="9872381" cy="4997450"/>
          </a:xfrm>
          <a:prstGeom prst="rect">
            <a:avLst/>
          </a:prstGeom>
        </p:spPr>
      </p:pic>
    </p:spTree>
    <p:extLst>
      <p:ext uri="{BB962C8B-B14F-4D97-AF65-F5344CB8AC3E}">
        <p14:creationId xmlns:p14="http://schemas.microsoft.com/office/powerpoint/2010/main" val="216258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70C52-72EC-0949-A6DF-19CA18BFC2B2}"/>
              </a:ext>
            </a:extLst>
          </p:cNvPr>
          <p:cNvSpPr>
            <a:spLocks noGrp="1"/>
          </p:cNvSpPr>
          <p:nvPr>
            <p:ph idx="1"/>
          </p:nvPr>
        </p:nvSpPr>
        <p:spPr>
          <a:xfrm>
            <a:off x="631370" y="4811764"/>
            <a:ext cx="11408229" cy="2046236"/>
          </a:xfrm>
        </p:spPr>
        <p:txBody>
          <a:bodyPr>
            <a:noAutofit/>
          </a:bodyPr>
          <a:lstStyle/>
          <a:p>
            <a:r>
              <a:rPr lang="en-US" sz="2200" dirty="0"/>
              <a:t>VIPs are partitioned across different </a:t>
            </a:r>
            <a:r>
              <a:rPr lang="en-US" sz="2200" dirty="0" err="1"/>
              <a:t>HMuxes</a:t>
            </a:r>
            <a:r>
              <a:rPr lang="en-US" sz="2200" dirty="0"/>
              <a:t> — VIP1 and VIP2 are assigned to </a:t>
            </a:r>
            <a:r>
              <a:rPr lang="en-US" sz="2200" dirty="0" err="1"/>
              <a:t>HMux</a:t>
            </a:r>
            <a:r>
              <a:rPr lang="en-US" sz="2200" dirty="0"/>
              <a:t> C2 and A6. </a:t>
            </a:r>
          </a:p>
          <a:p>
            <a:r>
              <a:rPr lang="en-US" sz="2200" dirty="0" err="1"/>
              <a:t>SMuxes</a:t>
            </a:r>
            <a:r>
              <a:rPr lang="en-US" sz="2200" dirty="0"/>
              <a:t> act as backstop for all the VIPs. </a:t>
            </a:r>
          </a:p>
          <a:p>
            <a:r>
              <a:rPr lang="en-US" sz="2200" dirty="0"/>
              <a:t>Every server (apart from </a:t>
            </a:r>
            <a:r>
              <a:rPr lang="en-US" sz="2200" dirty="0" err="1"/>
              <a:t>SMuxes</a:t>
            </a:r>
            <a:r>
              <a:rPr lang="en-US" sz="2200" dirty="0"/>
              <a:t>) with host agent decapsulates the packets and forwards to DIP. </a:t>
            </a:r>
          </a:p>
          <a:p>
            <a:r>
              <a:rPr lang="en-US" sz="2200" dirty="0"/>
              <a:t>Links marked with solid lines carry VIP traffic, and links with dotted lines carry DIP traffic. </a:t>
            </a:r>
          </a:p>
          <a:p>
            <a:endParaRPr lang="en-US" sz="2200" dirty="0"/>
          </a:p>
        </p:txBody>
      </p:sp>
      <p:sp>
        <p:nvSpPr>
          <p:cNvPr id="3" name="Slide Number Placeholder 2">
            <a:extLst>
              <a:ext uri="{FF2B5EF4-FFF2-40B4-BE49-F238E27FC236}">
                <a16:creationId xmlns:a16="http://schemas.microsoft.com/office/drawing/2014/main" id="{4BB1ECDF-FC5F-0E4A-B60B-B5A2908F2CF0}"/>
              </a:ext>
            </a:extLst>
          </p:cNvPr>
          <p:cNvSpPr>
            <a:spLocks noGrp="1"/>
          </p:cNvSpPr>
          <p:nvPr>
            <p:ph type="sldNum" sz="quarter" idx="12"/>
          </p:nvPr>
        </p:nvSpPr>
        <p:spPr/>
        <p:txBody>
          <a:bodyPr/>
          <a:lstStyle/>
          <a:p>
            <a:fld id="{76A24A3C-1A67-456D-B525-A9BEE51E7E0D}" type="slidenum">
              <a:rPr lang="en-US" smtClean="0"/>
              <a:t>13</a:t>
            </a:fld>
            <a:endParaRPr lang="en-US"/>
          </a:p>
        </p:txBody>
      </p:sp>
      <p:sp>
        <p:nvSpPr>
          <p:cNvPr id="4" name="Title 3">
            <a:extLst>
              <a:ext uri="{FF2B5EF4-FFF2-40B4-BE49-F238E27FC236}">
                <a16:creationId xmlns:a16="http://schemas.microsoft.com/office/drawing/2014/main" id="{4CD014C0-1E36-E640-82B3-B8F9867086EE}"/>
              </a:ext>
            </a:extLst>
          </p:cNvPr>
          <p:cNvSpPr>
            <a:spLocks noGrp="1"/>
          </p:cNvSpPr>
          <p:nvPr>
            <p:ph type="title"/>
          </p:nvPr>
        </p:nvSpPr>
        <p:spPr/>
        <p:txBody>
          <a:bodyPr>
            <a:normAutofit/>
          </a:bodyPr>
          <a:lstStyle/>
          <a:p>
            <a:r>
              <a:rPr lang="en-US" sz="4000" dirty="0"/>
              <a:t>DUET Architecture</a:t>
            </a:r>
          </a:p>
        </p:txBody>
      </p:sp>
      <p:pic>
        <p:nvPicPr>
          <p:cNvPr id="8" name="Picture 7" descr="Diagram&#10;&#10;Description automatically generated">
            <a:extLst>
              <a:ext uri="{FF2B5EF4-FFF2-40B4-BE49-F238E27FC236}">
                <a16:creationId xmlns:a16="http://schemas.microsoft.com/office/drawing/2014/main" id="{57BE0332-62AE-0940-8DE3-4EF62238A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028" y="957165"/>
            <a:ext cx="7736360" cy="3701498"/>
          </a:xfrm>
          <a:prstGeom prst="rect">
            <a:avLst/>
          </a:prstGeom>
        </p:spPr>
      </p:pic>
    </p:spTree>
    <p:extLst>
      <p:ext uri="{BB962C8B-B14F-4D97-AF65-F5344CB8AC3E}">
        <p14:creationId xmlns:p14="http://schemas.microsoft.com/office/powerpoint/2010/main" val="315446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Can we use commodity switches?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14</a:t>
            </a:fld>
            <a:endParaRPr lang="en-US" dirty="0"/>
          </a:p>
        </p:txBody>
      </p:sp>
      <p:pic>
        <p:nvPicPr>
          <p:cNvPr id="6" name="Content Placeholder 5">
            <a:extLst>
              <a:ext uri="{FF2B5EF4-FFF2-40B4-BE49-F238E27FC236}">
                <a16:creationId xmlns:a16="http://schemas.microsoft.com/office/drawing/2014/main" id="{AD309D6F-8C9F-47ED-9E89-C1E23CEA4985}"/>
              </a:ext>
            </a:extLst>
          </p:cNvPr>
          <p:cNvPicPr>
            <a:picLocks noGrp="1" noChangeAspect="1"/>
          </p:cNvPicPr>
          <p:nvPr>
            <p:ph idx="1"/>
          </p:nvPr>
        </p:nvPicPr>
        <p:blipFill>
          <a:blip r:embed="rId3"/>
          <a:stretch>
            <a:fillRect/>
          </a:stretch>
        </p:blipFill>
        <p:spPr>
          <a:xfrm>
            <a:off x="953056" y="894521"/>
            <a:ext cx="10285887" cy="5594350"/>
          </a:xfrm>
          <a:prstGeom prst="rect">
            <a:avLst/>
          </a:prstGeom>
        </p:spPr>
      </p:pic>
    </p:spTree>
    <p:extLst>
      <p:ext uri="{BB962C8B-B14F-4D97-AF65-F5344CB8AC3E}">
        <p14:creationId xmlns:p14="http://schemas.microsoft.com/office/powerpoint/2010/main" val="57428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Commodity Switches Hardware LBs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15</a:t>
            </a:fld>
            <a:endParaRPr lang="en-US" dirty="0"/>
          </a:p>
        </p:txBody>
      </p:sp>
      <p:pic>
        <p:nvPicPr>
          <p:cNvPr id="4" name="Content Placeholder 3">
            <a:extLst>
              <a:ext uri="{FF2B5EF4-FFF2-40B4-BE49-F238E27FC236}">
                <a16:creationId xmlns:a16="http://schemas.microsoft.com/office/drawing/2014/main" id="{B05C3428-7A87-48DF-9176-7C952A5AA228}"/>
              </a:ext>
            </a:extLst>
          </p:cNvPr>
          <p:cNvPicPr>
            <a:picLocks noGrp="1" noChangeAspect="1"/>
          </p:cNvPicPr>
          <p:nvPr>
            <p:ph idx="1"/>
          </p:nvPr>
        </p:nvPicPr>
        <p:blipFill>
          <a:blip r:embed="rId3"/>
          <a:stretch>
            <a:fillRect/>
          </a:stretch>
        </p:blipFill>
        <p:spPr>
          <a:xfrm>
            <a:off x="397063" y="1206500"/>
            <a:ext cx="11388349" cy="4997450"/>
          </a:xfrm>
          <a:prstGeom prst="rect">
            <a:avLst/>
          </a:prstGeom>
        </p:spPr>
      </p:pic>
      <p:sp>
        <p:nvSpPr>
          <p:cNvPr id="3" name="TextBox 2">
            <a:extLst>
              <a:ext uri="{FF2B5EF4-FFF2-40B4-BE49-F238E27FC236}">
                <a16:creationId xmlns:a16="http://schemas.microsoft.com/office/drawing/2014/main" id="{254FAE41-12D9-7649-9E38-91F79F96A1C5}"/>
              </a:ext>
            </a:extLst>
          </p:cNvPr>
          <p:cNvSpPr txBox="1"/>
          <p:nvPr/>
        </p:nvSpPr>
        <p:spPr>
          <a:xfrm>
            <a:off x="287597" y="3513201"/>
            <a:ext cx="4405117"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Routers can do ECMP</a:t>
            </a:r>
          </a:p>
          <a:p>
            <a:pPr marL="285750" indent="-285750">
              <a:buFont typeface="Arial" panose="020B0604020202020204" pitchFamily="34" charset="0"/>
              <a:buChar char="•"/>
            </a:pPr>
            <a:r>
              <a:rPr lang="en-US" sz="2000" dirty="0"/>
              <a:t>Routers cannot swap VIP with DIP</a:t>
            </a:r>
          </a:p>
          <a:p>
            <a:pPr marL="285750" indent="-285750">
              <a:buFont typeface="Arial" panose="020B0604020202020204" pitchFamily="34" charset="0"/>
              <a:buChar char="•"/>
            </a:pPr>
            <a:r>
              <a:rPr lang="en-US" sz="2000" dirty="0"/>
              <a:t>So, use tunneling to replace swapping</a:t>
            </a:r>
          </a:p>
        </p:txBody>
      </p:sp>
    </p:spTree>
    <p:extLst>
      <p:ext uri="{BB962C8B-B14F-4D97-AF65-F5344CB8AC3E}">
        <p14:creationId xmlns:p14="http://schemas.microsoft.com/office/powerpoint/2010/main" val="83870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Challenge #1: Limited Memory</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16</a:t>
            </a:fld>
            <a:endParaRPr lang="en-US" dirty="0"/>
          </a:p>
        </p:txBody>
      </p:sp>
      <p:pic>
        <p:nvPicPr>
          <p:cNvPr id="6" name="Content Placeholder 5">
            <a:extLst>
              <a:ext uri="{FF2B5EF4-FFF2-40B4-BE49-F238E27FC236}">
                <a16:creationId xmlns:a16="http://schemas.microsoft.com/office/drawing/2014/main" id="{2BFDAB5A-A87B-46AF-BF20-61A76EE15EBB}"/>
              </a:ext>
            </a:extLst>
          </p:cNvPr>
          <p:cNvPicPr>
            <a:picLocks noGrp="1" noChangeAspect="1"/>
          </p:cNvPicPr>
          <p:nvPr>
            <p:ph idx="1"/>
          </p:nvPr>
        </p:nvPicPr>
        <p:blipFill>
          <a:blip r:embed="rId3"/>
          <a:stretch>
            <a:fillRect/>
          </a:stretch>
        </p:blipFill>
        <p:spPr>
          <a:xfrm>
            <a:off x="2023858" y="1138131"/>
            <a:ext cx="8144283" cy="5341949"/>
          </a:xfrm>
          <a:prstGeom prst="rect">
            <a:avLst/>
          </a:prstGeom>
        </p:spPr>
      </p:pic>
    </p:spTree>
    <p:extLst>
      <p:ext uri="{BB962C8B-B14F-4D97-AF65-F5344CB8AC3E}">
        <p14:creationId xmlns:p14="http://schemas.microsoft.com/office/powerpoint/2010/main" val="429365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3200" dirty="0"/>
              <a:t>Solution to #1: Partitioning VIPs on Multiple Switches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17</a:t>
            </a:fld>
            <a:endParaRPr lang="en-US" dirty="0"/>
          </a:p>
        </p:txBody>
      </p:sp>
      <p:pic>
        <p:nvPicPr>
          <p:cNvPr id="4" name="Content Placeholder 3">
            <a:extLst>
              <a:ext uri="{FF2B5EF4-FFF2-40B4-BE49-F238E27FC236}">
                <a16:creationId xmlns:a16="http://schemas.microsoft.com/office/drawing/2014/main" id="{6D7E2C77-D9CC-4ACE-A012-A26D470D9EA5}"/>
              </a:ext>
            </a:extLst>
          </p:cNvPr>
          <p:cNvPicPr>
            <a:picLocks noGrp="1" noChangeAspect="1"/>
          </p:cNvPicPr>
          <p:nvPr>
            <p:ph idx="1"/>
          </p:nvPr>
        </p:nvPicPr>
        <p:blipFill>
          <a:blip r:embed="rId3"/>
          <a:stretch>
            <a:fillRect/>
          </a:stretch>
        </p:blipFill>
        <p:spPr>
          <a:xfrm>
            <a:off x="191398" y="1292156"/>
            <a:ext cx="8486888" cy="5381157"/>
          </a:xfrm>
          <a:prstGeom prst="rect">
            <a:avLst/>
          </a:prstGeom>
        </p:spPr>
      </p:pic>
      <p:sp>
        <p:nvSpPr>
          <p:cNvPr id="2" name="TextBox 1">
            <a:extLst>
              <a:ext uri="{FF2B5EF4-FFF2-40B4-BE49-F238E27FC236}">
                <a16:creationId xmlns:a16="http://schemas.microsoft.com/office/drawing/2014/main" id="{2A4E0F9D-8D5C-B145-AA01-0476C8614E35}"/>
              </a:ext>
            </a:extLst>
          </p:cNvPr>
          <p:cNvSpPr txBox="1"/>
          <p:nvPr/>
        </p:nvSpPr>
        <p:spPr>
          <a:xfrm>
            <a:off x="6714495" y="3396343"/>
            <a:ext cx="52861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Two-stage LB</a:t>
            </a:r>
          </a:p>
          <a:p>
            <a:pPr marL="285750" indent="-285750">
              <a:buFont typeface="Arial" panose="020B0604020202020204" pitchFamily="34" charset="0"/>
              <a:buChar char="•"/>
            </a:pPr>
            <a:r>
              <a:rPr lang="en-US" sz="2000" dirty="0"/>
              <a:t>User randomly chooses one of 2k VIPs (</a:t>
            </a:r>
            <a:r>
              <a:rPr lang="en-US" sz="2000" dirty="0" err="1"/>
              <a:t>Hmux</a:t>
            </a:r>
            <a:r>
              <a:rPr lang="en-US" sz="2000" dirty="0"/>
              <a:t>)</a:t>
            </a:r>
          </a:p>
          <a:p>
            <a:pPr marL="285750" indent="-285750">
              <a:buFont typeface="Arial" panose="020B0604020202020204" pitchFamily="34" charset="0"/>
              <a:buChar char="•"/>
            </a:pPr>
            <a:r>
              <a:rPr lang="en-US" sz="2000" dirty="0"/>
              <a:t>Each VIP ECMP to one of 512 DIPs</a:t>
            </a:r>
          </a:p>
          <a:p>
            <a:pPr marL="285750" indent="-285750">
              <a:buFont typeface="Arial" panose="020B0604020202020204" pitchFamily="34" charset="0"/>
              <a:buChar char="•"/>
            </a:pPr>
            <a:r>
              <a:rPr lang="en-US" sz="2000" dirty="0"/>
              <a:t>In total, support 1M DIPs per service</a:t>
            </a:r>
          </a:p>
        </p:txBody>
      </p:sp>
    </p:spTree>
    <p:extLst>
      <p:ext uri="{BB962C8B-B14F-4D97-AF65-F5344CB8AC3E}">
        <p14:creationId xmlns:p14="http://schemas.microsoft.com/office/powerpoint/2010/main" val="1349179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61516-3EDB-2342-988B-88DF9AA2B9D8}"/>
              </a:ext>
            </a:extLst>
          </p:cNvPr>
          <p:cNvSpPr>
            <a:spLocks noGrp="1"/>
          </p:cNvSpPr>
          <p:nvPr>
            <p:ph idx="1"/>
          </p:nvPr>
        </p:nvSpPr>
        <p:spPr>
          <a:xfrm>
            <a:off x="595646" y="1226644"/>
            <a:ext cx="5452078" cy="4996627"/>
          </a:xfrm>
        </p:spPr>
        <p:txBody>
          <a:bodyPr>
            <a:normAutofit/>
          </a:bodyPr>
          <a:lstStyle/>
          <a:p>
            <a:pPr>
              <a:lnSpc>
                <a:spcPct val="100000"/>
              </a:lnSpc>
            </a:pPr>
            <a:r>
              <a:rPr lang="en-US" sz="2000" dirty="0"/>
              <a:t>Divide the DIPs into multiple partitions, each with at most 512 entries. </a:t>
            </a:r>
          </a:p>
          <a:p>
            <a:pPr>
              <a:lnSpc>
                <a:spcPct val="100000"/>
              </a:lnSpc>
            </a:pPr>
            <a:r>
              <a:rPr lang="en-US" sz="2000" dirty="0"/>
              <a:t>Assign a single transient IP (TIP) for each partition (e.g., 20.0.0.1, 20.0.0.2).</a:t>
            </a:r>
          </a:p>
          <a:p>
            <a:pPr>
              <a:lnSpc>
                <a:spcPct val="100000"/>
              </a:lnSpc>
            </a:pPr>
            <a:r>
              <a:rPr lang="en-US" sz="2000" dirty="0"/>
              <a:t>Store the TIPs (as opposed to DIPs) in the first tunneling table (HMUX-1).</a:t>
            </a:r>
          </a:p>
          <a:p>
            <a:pPr>
              <a:lnSpc>
                <a:spcPct val="100000"/>
              </a:lnSpc>
            </a:pPr>
            <a:r>
              <a:rPr lang="en-US" sz="2000" dirty="0" err="1"/>
              <a:t>HMux</a:t>
            </a:r>
            <a:r>
              <a:rPr lang="en-US" sz="2000" dirty="0"/>
              <a:t> encapsulates the packet with one of the TIPs (TIP,VIP).</a:t>
            </a:r>
          </a:p>
          <a:p>
            <a:pPr>
              <a:lnSpc>
                <a:spcPct val="100000"/>
              </a:lnSpc>
            </a:pPr>
            <a:r>
              <a:rPr lang="en-US" sz="2000" dirty="0"/>
              <a:t>The switch (HMUX-2 or HMUX-3) decapsulates the TIP header and re-encapsulates the packet with one of the DIPs, and forwards it to the DIPs. </a:t>
            </a:r>
          </a:p>
          <a:p>
            <a:pPr>
              <a:lnSpc>
                <a:spcPct val="100000"/>
              </a:lnSpc>
            </a:pPr>
            <a:r>
              <a:rPr lang="en-US" sz="2000" dirty="0"/>
              <a:t>Support up to 512 ∗ 512 = 262, 144 DIPs for a single VIP.</a:t>
            </a:r>
          </a:p>
          <a:p>
            <a:endParaRPr lang="en-US" sz="2000" dirty="0"/>
          </a:p>
        </p:txBody>
      </p:sp>
      <p:sp>
        <p:nvSpPr>
          <p:cNvPr id="3" name="Slide Number Placeholder 2">
            <a:extLst>
              <a:ext uri="{FF2B5EF4-FFF2-40B4-BE49-F238E27FC236}">
                <a16:creationId xmlns:a16="http://schemas.microsoft.com/office/drawing/2014/main" id="{EC77C0D7-84F5-1541-9D5E-6DED728B9106}"/>
              </a:ext>
            </a:extLst>
          </p:cNvPr>
          <p:cNvSpPr>
            <a:spLocks noGrp="1"/>
          </p:cNvSpPr>
          <p:nvPr>
            <p:ph type="sldNum" sz="quarter" idx="12"/>
          </p:nvPr>
        </p:nvSpPr>
        <p:spPr/>
        <p:txBody>
          <a:bodyPr/>
          <a:lstStyle/>
          <a:p>
            <a:fld id="{76A24A3C-1A67-456D-B525-A9BEE51E7E0D}" type="slidenum">
              <a:rPr lang="en-US" smtClean="0"/>
              <a:t>18</a:t>
            </a:fld>
            <a:endParaRPr lang="en-US"/>
          </a:p>
        </p:txBody>
      </p:sp>
      <p:sp>
        <p:nvSpPr>
          <p:cNvPr id="4" name="Title 3">
            <a:extLst>
              <a:ext uri="{FF2B5EF4-FFF2-40B4-BE49-F238E27FC236}">
                <a16:creationId xmlns:a16="http://schemas.microsoft.com/office/drawing/2014/main" id="{5CBEA925-C14F-D849-86EC-52F9B424BAAD}"/>
              </a:ext>
            </a:extLst>
          </p:cNvPr>
          <p:cNvSpPr>
            <a:spLocks noGrp="1"/>
          </p:cNvSpPr>
          <p:nvPr>
            <p:ph type="title"/>
          </p:nvPr>
        </p:nvSpPr>
        <p:spPr/>
        <p:txBody>
          <a:bodyPr/>
          <a:lstStyle/>
          <a:p>
            <a:r>
              <a:rPr lang="en-US" sz="4000" dirty="0"/>
              <a:t>Large Fanout Support</a:t>
            </a:r>
          </a:p>
        </p:txBody>
      </p:sp>
      <p:pic>
        <p:nvPicPr>
          <p:cNvPr id="5" name="Content Placeholder 5" descr="A picture containing diagram&#10;&#10;Description automatically generated">
            <a:extLst>
              <a:ext uri="{FF2B5EF4-FFF2-40B4-BE49-F238E27FC236}">
                <a16:creationId xmlns:a16="http://schemas.microsoft.com/office/drawing/2014/main" id="{E8177C3D-AAF6-B24D-8F50-7EA2C04F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277" y="1585231"/>
            <a:ext cx="5685610" cy="3085968"/>
          </a:xfrm>
          <a:prstGeom prst="rect">
            <a:avLst/>
          </a:prstGeom>
        </p:spPr>
      </p:pic>
    </p:spTree>
    <p:extLst>
      <p:ext uri="{BB962C8B-B14F-4D97-AF65-F5344CB8AC3E}">
        <p14:creationId xmlns:p14="http://schemas.microsoft.com/office/powerpoint/2010/main" val="17184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4000" dirty="0"/>
              <a:t>Challenge #2: High Availability</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19</a:t>
            </a:fld>
            <a:endParaRPr lang="en-US" dirty="0"/>
          </a:p>
        </p:txBody>
      </p:sp>
      <p:pic>
        <p:nvPicPr>
          <p:cNvPr id="6" name="Content Placeholder 5">
            <a:extLst>
              <a:ext uri="{FF2B5EF4-FFF2-40B4-BE49-F238E27FC236}">
                <a16:creationId xmlns:a16="http://schemas.microsoft.com/office/drawing/2014/main" id="{4285A185-20D6-407A-8DFA-94E6FF5EA561}"/>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3117284" y="1180391"/>
            <a:ext cx="6502959" cy="5677609"/>
          </a:xfrm>
          <a:prstGeom prst="rect">
            <a:avLst/>
          </a:prstGeom>
        </p:spPr>
      </p:pic>
    </p:spTree>
    <p:extLst>
      <p:ext uri="{BB962C8B-B14F-4D97-AF65-F5344CB8AC3E}">
        <p14:creationId xmlns:p14="http://schemas.microsoft.com/office/powerpoint/2010/main" val="247083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Outline</a:t>
            </a:r>
          </a:p>
        </p:txBody>
      </p:sp>
      <p:sp>
        <p:nvSpPr>
          <p:cNvPr id="7" name="Slide Number Placeholder 6"/>
          <p:cNvSpPr>
            <a:spLocks noGrp="1"/>
          </p:cNvSpPr>
          <p:nvPr>
            <p:ph type="sldNum" sz="quarter" idx="12"/>
          </p:nvPr>
        </p:nvSpPr>
        <p:spPr/>
        <p:txBody>
          <a:bodyPr/>
          <a:lstStyle/>
          <a:p>
            <a:fld id="{76A24A3C-1A67-456D-B525-A9BEE51E7E0D}" type="slidenum">
              <a:rPr lang="en-US" smtClean="0"/>
              <a:t>2</a:t>
            </a:fld>
            <a:endParaRPr lang="en-US" dirty="0"/>
          </a:p>
        </p:txBody>
      </p:sp>
      <p:sp>
        <p:nvSpPr>
          <p:cNvPr id="4" name="Content Placeholder 3"/>
          <p:cNvSpPr>
            <a:spLocks noGrp="1"/>
          </p:cNvSpPr>
          <p:nvPr>
            <p:ph idx="1"/>
          </p:nvPr>
        </p:nvSpPr>
        <p:spPr>
          <a:xfrm>
            <a:off x="640080" y="1281375"/>
            <a:ext cx="11177837" cy="4295250"/>
          </a:xfrm>
        </p:spPr>
        <p:txBody>
          <a:bodyPr>
            <a:normAutofit/>
          </a:bodyPr>
          <a:lstStyle/>
          <a:p>
            <a:pPr marL="0" indent="0">
              <a:buNone/>
            </a:pPr>
            <a:r>
              <a:rPr lang="en-US" sz="3000" dirty="0"/>
              <a:t>Background of transport-layer load balancing</a:t>
            </a:r>
          </a:p>
          <a:p>
            <a:pPr marL="0" indent="0">
              <a:buNone/>
            </a:pPr>
            <a:endParaRPr lang="en-US" sz="3000" dirty="0"/>
          </a:p>
          <a:p>
            <a:pPr marL="514350" indent="-514350">
              <a:buFont typeface="+mj-lt"/>
              <a:buAutoNum type="arabicPeriod"/>
            </a:pPr>
            <a:r>
              <a:rPr lang="en-US" sz="3000" dirty="0"/>
              <a:t>2014 Duet: cloud scale load balancing</a:t>
            </a:r>
          </a:p>
          <a:p>
            <a:pPr marL="514350" indent="-514350">
              <a:buFont typeface="+mj-lt"/>
              <a:buAutoNum type="arabicPeriod"/>
            </a:pPr>
            <a:r>
              <a:rPr lang="en-US" sz="3000" dirty="0"/>
              <a:t>2017 Silkroad: making stateful layer-4 load balancing fast and cheap</a:t>
            </a:r>
          </a:p>
          <a:p>
            <a:pPr marL="514350" indent="-514350">
              <a:buFont typeface="+mj-lt"/>
              <a:buAutoNum type="arabicPeriod"/>
            </a:pPr>
            <a:r>
              <a:rPr lang="en-US" sz="3000" dirty="0"/>
              <a:t>2018 Beamer: stateless datacenter load-balancing</a:t>
            </a:r>
          </a:p>
          <a:p>
            <a:pPr marL="514350" indent="-514350">
              <a:buFont typeface="+mj-lt"/>
              <a:buAutoNum type="arabicPeriod"/>
            </a:pPr>
            <a:r>
              <a:rPr lang="en-US" sz="3000" dirty="0"/>
              <a:t>2020 Spotlight: scalable transport layer load balancing</a:t>
            </a:r>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8"/>
          <p:cNvSpPr>
            <a:spLocks noChangeArrowheads="1"/>
          </p:cNvSpPr>
          <p:nvPr/>
        </p:nvSpPr>
        <p:spPr bwMode="auto">
          <a:xfrm>
            <a:off x="3181350" y="52524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7290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4000" dirty="0"/>
              <a:t>Solution to #2: Use </a:t>
            </a:r>
            <a:r>
              <a:rPr lang="en-US" sz="4000" dirty="0" err="1"/>
              <a:t>SMuxes</a:t>
            </a:r>
            <a:r>
              <a:rPr lang="en-US" sz="4000" dirty="0"/>
              <a:t> as Backstop</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20</a:t>
            </a:fld>
            <a:endParaRPr lang="en-US" dirty="0"/>
          </a:p>
        </p:txBody>
      </p:sp>
      <p:pic>
        <p:nvPicPr>
          <p:cNvPr id="4" name="Content Placeholder 3">
            <a:extLst>
              <a:ext uri="{FF2B5EF4-FFF2-40B4-BE49-F238E27FC236}">
                <a16:creationId xmlns:a16="http://schemas.microsoft.com/office/drawing/2014/main" id="{93D87996-E707-443A-95C7-7D5D58A03FE9}"/>
              </a:ext>
            </a:extLst>
          </p:cNvPr>
          <p:cNvPicPr>
            <a:picLocks noGrp="1" noChangeAspect="1"/>
          </p:cNvPicPr>
          <p:nvPr>
            <p:ph idx="1"/>
          </p:nvPr>
        </p:nvPicPr>
        <p:blipFill>
          <a:blip r:embed="rId3"/>
          <a:stretch>
            <a:fillRect/>
          </a:stretch>
        </p:blipFill>
        <p:spPr>
          <a:xfrm>
            <a:off x="614190" y="979861"/>
            <a:ext cx="6484913" cy="5878139"/>
          </a:xfrm>
          <a:prstGeom prst="rect">
            <a:avLst/>
          </a:prstGeom>
        </p:spPr>
      </p:pic>
      <p:sp>
        <p:nvSpPr>
          <p:cNvPr id="6" name="Content Placeholder 5">
            <a:extLst>
              <a:ext uri="{FF2B5EF4-FFF2-40B4-BE49-F238E27FC236}">
                <a16:creationId xmlns:a16="http://schemas.microsoft.com/office/drawing/2014/main" id="{B2BEE335-98C1-554A-ADCC-7A5F8D983C21}"/>
              </a:ext>
            </a:extLst>
          </p:cNvPr>
          <p:cNvSpPr txBox="1">
            <a:spLocks/>
          </p:cNvSpPr>
          <p:nvPr/>
        </p:nvSpPr>
        <p:spPr>
          <a:xfrm>
            <a:off x="7309025" y="1365370"/>
            <a:ext cx="4508892" cy="5356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err="1"/>
              <a:t>SMux</a:t>
            </a:r>
            <a:r>
              <a:rPr lang="en-US" dirty="0"/>
              <a:t> is a backup of </a:t>
            </a:r>
            <a:r>
              <a:rPr lang="en-US" dirty="0" err="1"/>
              <a:t>HMux</a:t>
            </a:r>
            <a:endParaRPr lang="en-US" dirty="0"/>
          </a:p>
          <a:p>
            <a:pPr marL="285750" indent="-285750"/>
            <a:r>
              <a:rPr lang="en-US" dirty="0" err="1"/>
              <a:t>SMux’s</a:t>
            </a:r>
            <a:r>
              <a:rPr lang="en-US" dirty="0"/>
              <a:t> VIP is BGP to all switches with a higher link cost to be chosen lastly</a:t>
            </a:r>
          </a:p>
          <a:p>
            <a:pPr marL="285750" indent="-285750"/>
            <a:r>
              <a:rPr lang="en-US" dirty="0"/>
              <a:t>When a </a:t>
            </a:r>
            <a:r>
              <a:rPr lang="en-US" dirty="0" err="1"/>
              <a:t>HMux</a:t>
            </a:r>
            <a:r>
              <a:rPr lang="en-US" dirty="0"/>
              <a:t> fails, requests are forwarded to </a:t>
            </a:r>
            <a:r>
              <a:rPr lang="en-US" dirty="0" err="1"/>
              <a:t>SMux</a:t>
            </a:r>
            <a:endParaRPr lang="en-US" dirty="0"/>
          </a:p>
          <a:p>
            <a:pPr marL="285750" indent="-285750"/>
            <a:r>
              <a:rPr lang="en-US" dirty="0" err="1"/>
              <a:t>SMux</a:t>
            </a:r>
            <a:r>
              <a:rPr lang="en-US" dirty="0"/>
              <a:t> has a very large VIP/DIP mapping table</a:t>
            </a:r>
          </a:p>
          <a:p>
            <a:pPr marL="285750" indent="-285750"/>
            <a:r>
              <a:rPr lang="en-US" dirty="0"/>
              <a:t>So, it uses /24 to backup many /32 VIPs that have a smaller mapping table</a:t>
            </a:r>
          </a:p>
        </p:txBody>
      </p:sp>
    </p:spTree>
    <p:extLst>
      <p:ext uri="{BB962C8B-B14F-4D97-AF65-F5344CB8AC3E}">
        <p14:creationId xmlns:p14="http://schemas.microsoft.com/office/powerpoint/2010/main" val="423067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9748-AF61-436A-855D-89485B422B03}"/>
              </a:ext>
            </a:extLst>
          </p:cNvPr>
          <p:cNvSpPr>
            <a:spLocks noGrp="1"/>
          </p:cNvSpPr>
          <p:nvPr>
            <p:ph type="ctrTitle"/>
          </p:nvPr>
        </p:nvSpPr>
        <p:spPr/>
        <p:txBody>
          <a:bodyPr/>
          <a:lstStyle/>
          <a:p>
            <a:r>
              <a:rPr lang="en-US" dirty="0"/>
              <a:t>2. Silkroad</a:t>
            </a:r>
          </a:p>
        </p:txBody>
      </p:sp>
      <p:sp>
        <p:nvSpPr>
          <p:cNvPr id="3" name="Subtitle 2">
            <a:extLst>
              <a:ext uri="{FF2B5EF4-FFF2-40B4-BE49-F238E27FC236}">
                <a16:creationId xmlns:a16="http://schemas.microsoft.com/office/drawing/2014/main" id="{C64A936E-621F-435B-86F8-2A42DE159171}"/>
              </a:ext>
            </a:extLst>
          </p:cNvPr>
          <p:cNvSpPr>
            <a:spLocks noGrp="1"/>
          </p:cNvSpPr>
          <p:nvPr>
            <p:ph type="subTitle" idx="1"/>
          </p:nvPr>
        </p:nvSpPr>
        <p:spPr>
          <a:xfrm>
            <a:off x="1524000" y="4105275"/>
            <a:ext cx="9144000" cy="1655762"/>
          </a:xfrm>
        </p:spPr>
        <p:txBody>
          <a:bodyPr>
            <a:normAutofit/>
          </a:bodyPr>
          <a:lstStyle/>
          <a:p>
            <a:r>
              <a:rPr lang="en-US" dirty="0"/>
              <a:t>[Silkroad`17]: Miao, Rui, et al. "Silkroad: Making stateful layer-4 load balancing fast and cheap using switching ASICs." </a:t>
            </a:r>
            <a:r>
              <a:rPr lang="en-US" dirty="0" err="1"/>
              <a:t>Sigcomm</a:t>
            </a:r>
            <a:r>
              <a:rPr lang="en-US" dirty="0"/>
              <a:t>, 2017.</a:t>
            </a:r>
          </a:p>
          <a:p>
            <a:r>
              <a:rPr lang="en-US" dirty="0"/>
              <a:t>(https://</a:t>
            </a:r>
            <a:r>
              <a:rPr lang="en-US" dirty="0" err="1"/>
              <a:t>dl.acm.org</a:t>
            </a:r>
            <a:r>
              <a:rPr lang="en-US" dirty="0"/>
              <a:t>/</a:t>
            </a:r>
            <a:r>
              <a:rPr lang="en-US" dirty="0" err="1"/>
              <a:t>doi</a:t>
            </a:r>
            <a:r>
              <a:rPr lang="en-US" dirty="0"/>
              <a:t>/10.1145/3098822.3098824)</a:t>
            </a:r>
          </a:p>
          <a:p>
            <a:endParaRPr lang="en-US" dirty="0"/>
          </a:p>
        </p:txBody>
      </p:sp>
      <p:sp>
        <p:nvSpPr>
          <p:cNvPr id="4" name="Slide Number Placeholder 3">
            <a:extLst>
              <a:ext uri="{FF2B5EF4-FFF2-40B4-BE49-F238E27FC236}">
                <a16:creationId xmlns:a16="http://schemas.microsoft.com/office/drawing/2014/main" id="{1E65298A-7FFC-4CA0-BC63-B3B30B9B9262}"/>
              </a:ext>
            </a:extLst>
          </p:cNvPr>
          <p:cNvSpPr>
            <a:spLocks noGrp="1"/>
          </p:cNvSpPr>
          <p:nvPr>
            <p:ph type="sldNum" sz="quarter" idx="12"/>
          </p:nvPr>
        </p:nvSpPr>
        <p:spPr/>
        <p:txBody>
          <a:bodyPr/>
          <a:lstStyle/>
          <a:p>
            <a:fld id="{76A24A3C-1A67-456D-B525-A9BEE51E7E0D}" type="slidenum">
              <a:rPr lang="en-US" smtClean="0"/>
              <a:t>21</a:t>
            </a:fld>
            <a:endParaRPr lang="en-US"/>
          </a:p>
        </p:txBody>
      </p:sp>
    </p:spTree>
    <p:extLst>
      <p:ext uri="{BB962C8B-B14F-4D97-AF65-F5344CB8AC3E}">
        <p14:creationId xmlns:p14="http://schemas.microsoft.com/office/powerpoint/2010/main" val="100634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1997" cy="949615"/>
          </a:xfrm>
        </p:spPr>
        <p:txBody>
          <a:bodyPr>
            <a:normAutofit/>
          </a:bodyPr>
          <a:lstStyle/>
          <a:p>
            <a:r>
              <a:rPr lang="en-US" sz="4000" dirty="0"/>
              <a:t>Layer-4 Load Balancing</a:t>
            </a:r>
          </a:p>
        </p:txBody>
      </p:sp>
      <p:cxnSp>
        <p:nvCxnSpPr>
          <p:cNvPr id="75" name="Straight Arrow Connector 74"/>
          <p:cNvCxnSpPr>
            <a:stCxn id="68" idx="2"/>
            <a:endCxn id="64" idx="0"/>
          </p:cNvCxnSpPr>
          <p:nvPr/>
        </p:nvCxnSpPr>
        <p:spPr>
          <a:xfrm>
            <a:off x="5522595" y="2319715"/>
            <a:ext cx="2046691" cy="1083389"/>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4257069" y="3174167"/>
            <a:ext cx="4948163" cy="1239743"/>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91" name="TextBox 90"/>
          <p:cNvSpPr txBox="1"/>
          <p:nvPr/>
        </p:nvSpPr>
        <p:spPr>
          <a:xfrm>
            <a:off x="8201952" y="2709074"/>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dirty="0">
              <a:solidFill>
                <a:srgbClr val="FF0000"/>
              </a:solidFill>
            </a:endParaRPr>
          </a:p>
        </p:txBody>
      </p:sp>
      <p:sp>
        <p:nvSpPr>
          <p:cNvPr id="37" name="Content Placeholder 2"/>
          <p:cNvSpPr>
            <a:spLocks noGrp="1"/>
          </p:cNvSpPr>
          <p:nvPr>
            <p:ph idx="1"/>
          </p:nvPr>
        </p:nvSpPr>
        <p:spPr>
          <a:xfrm>
            <a:off x="1001486" y="5227967"/>
            <a:ext cx="11190514" cy="1258053"/>
          </a:xfrm>
        </p:spPr>
        <p:txBody>
          <a:bodyPr>
            <a:normAutofit lnSpcReduction="10000"/>
          </a:bodyPr>
          <a:lstStyle/>
          <a:p>
            <a:pPr marL="0" indent="0">
              <a:buNone/>
            </a:pPr>
            <a:r>
              <a:rPr lang="en-US" dirty="0"/>
              <a:t>Layer-4 load balancing is a critical function</a:t>
            </a:r>
          </a:p>
          <a:p>
            <a:pPr lvl="1"/>
            <a:r>
              <a:rPr lang="en-US" dirty="0"/>
              <a:t>handle both inbound and inter-service traffic</a:t>
            </a:r>
          </a:p>
          <a:p>
            <a:pPr lvl="1"/>
            <a:r>
              <a:rPr lang="en-US" dirty="0"/>
              <a:t>&gt;40%* of cloud traffic needs load balancing (Ananta [SIGCOMM’13])</a:t>
            </a:r>
          </a:p>
        </p:txBody>
      </p:sp>
      <p:sp>
        <p:nvSpPr>
          <p:cNvPr id="8" name="Slide Number Placeholder 7"/>
          <p:cNvSpPr>
            <a:spLocks noGrp="1"/>
          </p:cNvSpPr>
          <p:nvPr>
            <p:ph type="sldNum" sz="quarter" idx="10"/>
          </p:nvPr>
        </p:nvSpPr>
        <p:spPr/>
        <p:txBody>
          <a:bodyPr/>
          <a:lstStyle/>
          <a:p>
            <a:fld id="{A5A23A7D-4891-5A47-9441-98D2A72CF2F6}" type="slidenum">
              <a:rPr lang="en-US" smtClean="0"/>
              <a:t>22</a:t>
            </a:fld>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1384" y="3402558"/>
            <a:ext cx="902065" cy="902065"/>
          </a:xfrm>
          <a:prstGeom prst="rect">
            <a:avLst/>
          </a:prstGeom>
        </p:spPr>
      </p:pic>
      <p:sp>
        <p:nvSpPr>
          <p:cNvPr id="17" name="Rectangle 16"/>
          <p:cNvSpPr/>
          <p:nvPr/>
        </p:nvSpPr>
        <p:spPr>
          <a:xfrm>
            <a:off x="8909612" y="4420766"/>
            <a:ext cx="1461490" cy="461665"/>
          </a:xfrm>
          <a:prstGeom prst="rect">
            <a:avLst/>
          </a:prstGeom>
          <a:solidFill>
            <a:schemeClr val="bg1"/>
          </a:solidFill>
        </p:spPr>
        <p:txBody>
          <a:bodyPr wrap="none">
            <a:spAutoFit/>
          </a:bodyPr>
          <a:lstStyle/>
          <a:p>
            <a:r>
              <a:rPr lang="en-US" sz="2400" dirty="0"/>
              <a:t>– Direct IP</a:t>
            </a:r>
          </a:p>
        </p:txBody>
      </p:sp>
      <p:sp>
        <p:nvSpPr>
          <p:cNvPr id="43" name="Rectangle 42"/>
          <p:cNvSpPr/>
          <p:nvPr/>
        </p:nvSpPr>
        <p:spPr>
          <a:xfrm>
            <a:off x="8936448" y="2718052"/>
            <a:ext cx="1547218" cy="461665"/>
          </a:xfrm>
          <a:prstGeom prst="rect">
            <a:avLst/>
          </a:prstGeom>
          <a:solidFill>
            <a:schemeClr val="bg1"/>
          </a:solidFill>
        </p:spPr>
        <p:txBody>
          <a:bodyPr wrap="none">
            <a:spAutoFit/>
          </a:bodyPr>
          <a:lstStyle/>
          <a:p>
            <a:r>
              <a:rPr lang="en-US" sz="2400"/>
              <a:t>– Virtual </a:t>
            </a:r>
            <a:r>
              <a:rPr lang="en-US" sz="2400" dirty="0"/>
              <a:t>IP</a:t>
            </a:r>
            <a:endParaRPr lang="en-US" sz="2400" dirty="0">
              <a:solidFill>
                <a:srgbClr val="FF0000"/>
              </a:solidFill>
            </a:endParaRPr>
          </a:p>
        </p:txBody>
      </p:sp>
      <p:cxnSp>
        <p:nvCxnSpPr>
          <p:cNvPr id="38" name="Straight Arrow Connector 37"/>
          <p:cNvCxnSpPr>
            <a:endCxn id="68" idx="0"/>
          </p:cNvCxnSpPr>
          <p:nvPr/>
        </p:nvCxnSpPr>
        <p:spPr>
          <a:xfrm>
            <a:off x="5522595" y="1409257"/>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257070" y="3403104"/>
            <a:ext cx="4721087" cy="914400"/>
            <a:chOff x="2624212" y="3199832"/>
            <a:chExt cx="4721087" cy="914400"/>
          </a:xfrm>
        </p:grpSpPr>
        <p:pic>
          <p:nvPicPr>
            <p:cNvPr id="64" name="Picture 63"/>
            <p:cNvPicPr>
              <a:picLocks noChangeAspect="1"/>
            </p:cNvPicPr>
            <p:nvPr/>
          </p:nvPicPr>
          <p:blipFill>
            <a:blip r:embed="rId4"/>
            <a:stretch>
              <a:fillRect/>
            </a:stretch>
          </p:blipFill>
          <p:spPr>
            <a:xfrm>
              <a:off x="5479228" y="3199832"/>
              <a:ext cx="914400" cy="914400"/>
            </a:xfrm>
            <a:prstGeom prst="rect">
              <a:avLst/>
            </a:prstGeom>
          </p:spPr>
        </p:pic>
        <p:pic>
          <p:nvPicPr>
            <p:cNvPr id="65" name="Picture 64"/>
            <p:cNvPicPr>
              <a:picLocks noChangeAspect="1"/>
            </p:cNvPicPr>
            <p:nvPr/>
          </p:nvPicPr>
          <p:blipFill>
            <a:blip r:embed="rId4"/>
            <a:stretch>
              <a:fillRect/>
            </a:stretch>
          </p:blipFill>
          <p:spPr>
            <a:xfrm>
              <a:off x="3575884" y="3199832"/>
              <a:ext cx="914400" cy="914400"/>
            </a:xfrm>
            <a:prstGeom prst="rect">
              <a:avLst/>
            </a:prstGeom>
          </p:spPr>
        </p:pic>
        <p:pic>
          <p:nvPicPr>
            <p:cNvPr id="67" name="Picture 66"/>
            <p:cNvPicPr>
              <a:picLocks noChangeAspect="1"/>
            </p:cNvPicPr>
            <p:nvPr/>
          </p:nvPicPr>
          <p:blipFill>
            <a:blip r:embed="rId4"/>
            <a:stretch>
              <a:fillRect/>
            </a:stretch>
          </p:blipFill>
          <p:spPr>
            <a:xfrm>
              <a:off x="2624212" y="3199832"/>
              <a:ext cx="914400" cy="914400"/>
            </a:xfrm>
            <a:prstGeom prst="rect">
              <a:avLst/>
            </a:prstGeom>
          </p:spPr>
        </p:pic>
        <p:pic>
          <p:nvPicPr>
            <p:cNvPr id="40" name="Picture 39"/>
            <p:cNvPicPr>
              <a:picLocks noChangeAspect="1"/>
            </p:cNvPicPr>
            <p:nvPr/>
          </p:nvPicPr>
          <p:blipFill>
            <a:blip r:embed="rId4"/>
            <a:stretch>
              <a:fillRect/>
            </a:stretch>
          </p:blipFill>
          <p:spPr>
            <a:xfrm>
              <a:off x="4527556" y="3199832"/>
              <a:ext cx="914400" cy="914400"/>
            </a:xfrm>
            <a:prstGeom prst="rect">
              <a:avLst/>
            </a:prstGeom>
          </p:spPr>
        </p:pic>
        <p:pic>
          <p:nvPicPr>
            <p:cNvPr id="41" name="Picture 40"/>
            <p:cNvPicPr>
              <a:picLocks noChangeAspect="1"/>
            </p:cNvPicPr>
            <p:nvPr/>
          </p:nvPicPr>
          <p:blipFill>
            <a:blip r:embed="rId4"/>
            <a:stretch>
              <a:fillRect/>
            </a:stretch>
          </p:blipFill>
          <p:spPr>
            <a:xfrm>
              <a:off x="6430899" y="3199832"/>
              <a:ext cx="914400" cy="914400"/>
            </a:xfrm>
            <a:prstGeom prst="rect">
              <a:avLst/>
            </a:prstGeom>
          </p:spPr>
        </p:pic>
      </p:grpSp>
      <p:grpSp>
        <p:nvGrpSpPr>
          <p:cNvPr id="15" name="Group 14"/>
          <p:cNvGrpSpPr/>
          <p:nvPr/>
        </p:nvGrpSpPr>
        <p:grpSpPr>
          <a:xfrm>
            <a:off x="4357440" y="4450618"/>
            <a:ext cx="4545992" cy="461665"/>
            <a:chOff x="2724583" y="4247345"/>
            <a:chExt cx="4545992" cy="461665"/>
          </a:xfrm>
        </p:grpSpPr>
        <p:sp>
          <p:nvSpPr>
            <p:cNvPr id="148" name="TextBox 147"/>
            <p:cNvSpPr txBox="1"/>
            <p:nvPr/>
          </p:nvSpPr>
          <p:spPr>
            <a:xfrm>
              <a:off x="2724583" y="4247345"/>
              <a:ext cx="764953" cy="461665"/>
            </a:xfrm>
            <a:prstGeom prst="rect">
              <a:avLst/>
            </a:prstGeom>
            <a:noFill/>
          </p:spPr>
          <p:txBody>
            <a:bodyPr wrap="none" rtlCol="0">
              <a:spAutoFit/>
            </a:bodyPr>
            <a:lstStyle/>
            <a:p>
              <a:r>
                <a:rPr lang="en-US" sz="2400" dirty="0">
                  <a:solidFill>
                    <a:srgbClr val="7030A0"/>
                  </a:solidFill>
                </a:rPr>
                <a:t>DIP1</a:t>
              </a:r>
              <a:endParaRPr lang="en-US" sz="2400" baseline="-25000" dirty="0">
                <a:solidFill>
                  <a:srgbClr val="7030A0"/>
                </a:solidFill>
              </a:endParaRPr>
            </a:p>
          </p:txBody>
        </p:sp>
        <p:sp>
          <p:nvSpPr>
            <p:cNvPr id="149" name="TextBox 148"/>
            <p:cNvSpPr txBox="1"/>
            <p:nvPr/>
          </p:nvSpPr>
          <p:spPr>
            <a:xfrm>
              <a:off x="3669843" y="4247345"/>
              <a:ext cx="764953" cy="461665"/>
            </a:xfrm>
            <a:prstGeom prst="rect">
              <a:avLst/>
            </a:prstGeom>
            <a:noFill/>
          </p:spPr>
          <p:txBody>
            <a:bodyPr wrap="none" rtlCol="0">
              <a:spAutoFit/>
            </a:bodyPr>
            <a:lstStyle/>
            <a:p>
              <a:r>
                <a:rPr lang="en-US" sz="2400" dirty="0">
                  <a:solidFill>
                    <a:srgbClr val="7030A0"/>
                  </a:solidFill>
                </a:rPr>
                <a:t>DIP2</a:t>
              </a:r>
              <a:endParaRPr lang="en-US" sz="2400" baseline="-25000" dirty="0">
                <a:solidFill>
                  <a:srgbClr val="7030A0"/>
                </a:solidFill>
              </a:endParaRPr>
            </a:p>
          </p:txBody>
        </p:sp>
        <p:sp>
          <p:nvSpPr>
            <p:cNvPr id="150" name="TextBox 149"/>
            <p:cNvSpPr txBox="1"/>
            <p:nvPr/>
          </p:nvSpPr>
          <p:spPr>
            <a:xfrm>
              <a:off x="4615103" y="4247345"/>
              <a:ext cx="764953" cy="461665"/>
            </a:xfrm>
            <a:prstGeom prst="rect">
              <a:avLst/>
            </a:prstGeom>
            <a:solidFill>
              <a:schemeClr val="bg1"/>
            </a:solidFill>
          </p:spPr>
          <p:txBody>
            <a:bodyPr wrap="none" rtlCol="0">
              <a:spAutoFit/>
            </a:bodyPr>
            <a:lstStyle/>
            <a:p>
              <a:r>
                <a:rPr lang="en-US" sz="2400" dirty="0">
                  <a:solidFill>
                    <a:srgbClr val="7030A0"/>
                  </a:solidFill>
                </a:rPr>
                <a:t>DIP3</a:t>
              </a:r>
              <a:endParaRPr lang="en-US" sz="2400" baseline="-25000" dirty="0">
                <a:solidFill>
                  <a:srgbClr val="FF0000"/>
                </a:solidFill>
              </a:endParaRPr>
            </a:p>
          </p:txBody>
        </p:sp>
        <p:sp>
          <p:nvSpPr>
            <p:cNvPr id="44" name="TextBox 43"/>
            <p:cNvSpPr txBox="1"/>
            <p:nvPr/>
          </p:nvSpPr>
          <p:spPr>
            <a:xfrm>
              <a:off x="5560363" y="4247345"/>
              <a:ext cx="764953" cy="461665"/>
            </a:xfrm>
            <a:prstGeom prst="rect">
              <a:avLst/>
            </a:prstGeom>
            <a:solidFill>
              <a:schemeClr val="bg1"/>
            </a:solidFill>
          </p:spPr>
          <p:txBody>
            <a:bodyPr wrap="none" rtlCol="0">
              <a:spAutoFit/>
            </a:bodyPr>
            <a:lstStyle/>
            <a:p>
              <a:r>
                <a:rPr lang="en-US" sz="2400" dirty="0">
                  <a:solidFill>
                    <a:srgbClr val="7030A0"/>
                  </a:solidFill>
                </a:rPr>
                <a:t>DIP</a:t>
              </a:r>
              <a:r>
                <a:rPr lang="en-US" altLang="zh-CN" sz="2400" dirty="0">
                  <a:solidFill>
                    <a:srgbClr val="7030A0"/>
                  </a:solidFill>
                </a:rPr>
                <a:t>4</a:t>
              </a:r>
              <a:endParaRPr lang="en-US" sz="2400" baseline="-25000" dirty="0">
                <a:solidFill>
                  <a:srgbClr val="FF0000"/>
                </a:solidFill>
              </a:endParaRPr>
            </a:p>
          </p:txBody>
        </p:sp>
        <p:sp>
          <p:nvSpPr>
            <p:cNvPr id="45" name="TextBox 44"/>
            <p:cNvSpPr txBox="1"/>
            <p:nvPr/>
          </p:nvSpPr>
          <p:spPr>
            <a:xfrm>
              <a:off x="6505622" y="4247345"/>
              <a:ext cx="764953" cy="461665"/>
            </a:xfrm>
            <a:prstGeom prst="rect">
              <a:avLst/>
            </a:prstGeom>
            <a:solidFill>
              <a:schemeClr val="bg1"/>
            </a:solidFill>
          </p:spPr>
          <p:txBody>
            <a:bodyPr wrap="none" rtlCol="0">
              <a:spAutoFit/>
            </a:bodyPr>
            <a:lstStyle/>
            <a:p>
              <a:r>
                <a:rPr lang="en-US" sz="2400" dirty="0">
                  <a:solidFill>
                    <a:srgbClr val="7030A0"/>
                  </a:solidFill>
                </a:rPr>
                <a:t>DIP</a:t>
              </a:r>
              <a:r>
                <a:rPr lang="en-US" altLang="zh-CN" sz="2400" dirty="0">
                  <a:solidFill>
                    <a:srgbClr val="7030A0"/>
                  </a:solidFill>
                </a:rPr>
                <a:t>5</a:t>
              </a:r>
              <a:endParaRPr lang="en-US" sz="2400" baseline="-25000" dirty="0">
                <a:solidFill>
                  <a:srgbClr val="FF0000"/>
                </a:solidFill>
              </a:endParaRPr>
            </a:p>
          </p:txBody>
        </p:sp>
      </p:grpSp>
      <p:sp>
        <p:nvSpPr>
          <p:cNvPr id="22" name="TextBox 21"/>
          <p:cNvSpPr txBox="1"/>
          <p:nvPr/>
        </p:nvSpPr>
        <p:spPr>
          <a:xfrm>
            <a:off x="5765669" y="1204457"/>
            <a:ext cx="750526" cy="461665"/>
          </a:xfrm>
          <a:prstGeom prst="rect">
            <a:avLst/>
          </a:prstGeom>
          <a:noFill/>
          <a:ln w="38100">
            <a:solidFill>
              <a:schemeClr val="tx2"/>
            </a:solidFill>
          </a:ln>
        </p:spPr>
        <p:txBody>
          <a:bodyPr wrap="none" rtlCol="0">
            <a:spAutoFit/>
          </a:bodyPr>
          <a:lstStyle/>
          <a:p>
            <a:r>
              <a:rPr lang="en-US" sz="2400" dirty="0"/>
              <a:t>VIP1</a:t>
            </a:r>
          </a:p>
        </p:txBody>
      </p:sp>
      <p:sp>
        <p:nvSpPr>
          <p:cNvPr id="23" name="TextBox 22"/>
          <p:cNvSpPr txBox="1"/>
          <p:nvPr/>
        </p:nvSpPr>
        <p:spPr>
          <a:xfrm>
            <a:off x="5765669" y="1207885"/>
            <a:ext cx="764953" cy="461665"/>
          </a:xfrm>
          <a:prstGeom prst="rect">
            <a:avLst/>
          </a:prstGeom>
          <a:noFill/>
          <a:ln w="38100">
            <a:solidFill>
              <a:schemeClr val="tx2"/>
            </a:solidFill>
          </a:ln>
        </p:spPr>
        <p:txBody>
          <a:bodyPr wrap="none" rtlCol="0">
            <a:spAutoFit/>
          </a:bodyPr>
          <a:lstStyle/>
          <a:p>
            <a:r>
              <a:rPr lang="en-US" sz="2400" dirty="0"/>
              <a:t>DIP4</a:t>
            </a:r>
          </a:p>
        </p:txBody>
      </p:sp>
      <p:sp>
        <p:nvSpPr>
          <p:cNvPr id="29" name="Rounded Rectangle 28"/>
          <p:cNvSpPr/>
          <p:nvPr/>
        </p:nvSpPr>
        <p:spPr>
          <a:xfrm>
            <a:off x="622878" y="3181023"/>
            <a:ext cx="2355758" cy="1239743"/>
          </a:xfrm>
          <a:prstGeom prst="roundRect">
            <a:avLst/>
          </a:prstGeom>
          <a:noFill/>
          <a:ln w="38100" cmpd="sng">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30" name="TextBox 29"/>
          <p:cNvSpPr txBox="1"/>
          <p:nvPr/>
        </p:nvSpPr>
        <p:spPr>
          <a:xfrm>
            <a:off x="2228110" y="2678219"/>
            <a:ext cx="750526" cy="461665"/>
          </a:xfrm>
          <a:prstGeom prst="rect">
            <a:avLst/>
          </a:prstGeom>
          <a:solidFill>
            <a:schemeClr val="bg1"/>
          </a:solidFill>
        </p:spPr>
        <p:txBody>
          <a:bodyPr wrap="none" rtlCol="0">
            <a:spAutoFit/>
          </a:bodyPr>
          <a:lstStyle/>
          <a:p>
            <a:r>
              <a:rPr lang="en-US" sz="2400" dirty="0">
                <a:solidFill>
                  <a:schemeClr val="accent6"/>
                </a:solidFill>
              </a:rPr>
              <a:t>VIP2</a:t>
            </a:r>
          </a:p>
        </p:txBody>
      </p:sp>
      <p:sp>
        <p:nvSpPr>
          <p:cNvPr id="68" name="Rectangle 67"/>
          <p:cNvSpPr/>
          <p:nvPr/>
        </p:nvSpPr>
        <p:spPr>
          <a:xfrm>
            <a:off x="4257069" y="1862515"/>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cxnSp>
        <p:nvCxnSpPr>
          <p:cNvPr id="47" name="Straight Arrow Connector 46"/>
          <p:cNvCxnSpPr>
            <a:stCxn id="29" idx="0"/>
            <a:endCxn id="68" idx="0"/>
          </p:cNvCxnSpPr>
          <p:nvPr/>
        </p:nvCxnSpPr>
        <p:spPr>
          <a:xfrm rot="5400000" flipH="1" flipV="1">
            <a:off x="3002422" y="660850"/>
            <a:ext cx="1318508" cy="3721838"/>
          </a:xfrm>
          <a:prstGeom prst="curvedConnector3">
            <a:avLst>
              <a:gd name="adj1" fmla="val 117338"/>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8" idx="2"/>
            <a:endCxn id="65" idx="0"/>
          </p:cNvCxnSpPr>
          <p:nvPr/>
        </p:nvCxnSpPr>
        <p:spPr>
          <a:xfrm>
            <a:off x="5522595" y="2319715"/>
            <a:ext cx="143347" cy="1083389"/>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01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randombar(horizontal)">
                                      <p:cBhvr>
                                        <p:cTn id="10" dur="500"/>
                                        <p:tgtEl>
                                          <p:spTgt spid="9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52 0.00439 L -0.21042 0.06597 " pathEditMode="relative" rAng="0" ptsTypes="AA">
                                      <p:cBhvr>
                                        <p:cTn id="16" dur="500" fill="hold"/>
                                        <p:tgtEl>
                                          <p:spTgt spid="3"/>
                                        </p:tgtEl>
                                        <p:attrNameLst>
                                          <p:attrName>ppt_x</p:attrName>
                                          <p:attrName>ppt_y</p:attrName>
                                        </p:attrNameLst>
                                      </p:cBhvr>
                                      <p:rCtr x="-10495" y="3079"/>
                                    </p:animMotion>
                                  </p:childTnLst>
                                </p:cTn>
                              </p:par>
                              <p:par>
                                <p:cTn id="17" presetID="14"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up)">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3" presetClass="entr" presetSubtype="10" fill="hold" grpId="1"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0065 -2.59259E-6 C -0.00937 0.02361 -0.01797 0.04722 -0.00065 0.08102 C 0.0168 0.11482 0.0763 0.17222 0.10443 0.20324 " pathEditMode="relative" rAng="0" ptsTypes="AAA">
                                      <p:cBhvr>
                                        <p:cTn id="51" dur="500" fill="hold"/>
                                        <p:tgtEl>
                                          <p:spTgt spid="23"/>
                                        </p:tgtEl>
                                        <p:attrNameLst>
                                          <p:attrName>ppt_x</p:attrName>
                                          <p:attrName>ppt_y</p:attrName>
                                        </p:attrNameLst>
                                      </p:cBhvr>
                                      <p:rCtr x="4753" y="10162"/>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randombar(horizontal)">
                                      <p:cBhvr>
                                        <p:cTn id="67" dur="500"/>
                                        <p:tgtEl>
                                          <p:spTgt spid="30"/>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0"/>
                                        <p:tgtEl>
                                          <p:spTgt spid="47"/>
                                        </p:tgtEl>
                                      </p:cBhvr>
                                    </p:animEffect>
                                  </p:childTnLst>
                                </p:cTn>
                              </p:par>
                            </p:childTnLst>
                          </p:cTn>
                        </p:par>
                        <p:par>
                          <p:cTn id="72" fill="hold">
                            <p:stCondLst>
                              <p:cond delay="1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10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91" grpId="0" animBg="1"/>
      <p:bldP spid="17" grpId="0" animBg="1"/>
      <p:bldP spid="43" grpId="0" animBg="1"/>
      <p:bldP spid="22" grpId="0" animBg="1"/>
      <p:bldP spid="22" grpId="1" animBg="1"/>
      <p:bldP spid="23" grpId="0" animBg="1"/>
      <p:bldP spid="23" grpId="1"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1"/>
            <a:ext cx="10450286" cy="94961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3200" kern="1200">
                <a:solidFill>
                  <a:srgbClr val="0000FF"/>
                </a:solidFill>
                <a:latin typeface="+mj-lt"/>
                <a:ea typeface="+mj-ea"/>
                <a:cs typeface="+mj-cs"/>
              </a:defRPr>
            </a:lvl1pPr>
          </a:lstStyle>
          <a:p>
            <a:pPr algn="r"/>
            <a:r>
              <a:rPr lang="en-US" sz="4000" b="1" dirty="0">
                <a:solidFill>
                  <a:schemeClr val="bg1"/>
                </a:solidFill>
                <a:latin typeface="Arial" panose="020B0604020202020204" pitchFamily="34" charset="0"/>
                <a:ea typeface="Verdana" charset="0"/>
                <a:cs typeface="Arial" panose="020B0604020202020204" pitchFamily="34" charset="0"/>
              </a:rPr>
              <a:t>Scale to traffic growth</a:t>
            </a:r>
          </a:p>
        </p:txBody>
      </p:sp>
      <p:sp>
        <p:nvSpPr>
          <p:cNvPr id="12" name="Slide Number Placeholder 11"/>
          <p:cNvSpPr>
            <a:spLocks noGrp="1"/>
          </p:cNvSpPr>
          <p:nvPr>
            <p:ph type="sldNum" sz="quarter" idx="10"/>
          </p:nvPr>
        </p:nvSpPr>
        <p:spPr>
          <a:effectLst/>
        </p:spPr>
        <p:txBody>
          <a:bodyPr/>
          <a:lstStyle/>
          <a:p>
            <a:fld id="{A5A23A7D-4891-5A47-9441-98D2A72CF2F6}" type="slidenum">
              <a:rPr lang="en-US" smtClean="0"/>
              <a:t>23</a:t>
            </a:fld>
            <a:endParaRPr lang="en-US"/>
          </a:p>
        </p:txBody>
      </p:sp>
      <p:sp>
        <p:nvSpPr>
          <p:cNvPr id="16" name="Rectangle 15"/>
          <p:cNvSpPr/>
          <p:nvPr/>
        </p:nvSpPr>
        <p:spPr>
          <a:xfrm>
            <a:off x="8370710" y="3464324"/>
            <a:ext cx="3287096" cy="1200329"/>
          </a:xfrm>
          <a:prstGeom prst="rect">
            <a:avLst/>
          </a:prstGeom>
          <a:effectLst/>
        </p:spPr>
        <p:txBody>
          <a:bodyPr wrap="square">
            <a:spAutoFit/>
          </a:bodyPr>
          <a:lstStyle/>
          <a:p>
            <a:pPr marL="342900" indent="-342900">
              <a:buFont typeface="Wingdings" charset="2"/>
              <a:buChar char="Ø"/>
            </a:pPr>
            <a:r>
              <a:rPr lang="en-US" sz="2400" dirty="0"/>
              <a:t>Multi-rooted topology </a:t>
            </a:r>
          </a:p>
          <a:p>
            <a:pPr marL="342900" indent="-342900">
              <a:buFont typeface="Wingdings" charset="2"/>
              <a:buChar char="Ø"/>
            </a:pPr>
            <a:r>
              <a:rPr lang="en-US" sz="2400" dirty="0"/>
              <a:t>Datacenter transport</a:t>
            </a:r>
          </a:p>
          <a:p>
            <a:r>
              <a:rPr lang="mr-IN" sz="2400" dirty="0"/>
              <a:t>…</a:t>
            </a:r>
            <a:endParaRPr lang="en-US" sz="2400" dirty="0"/>
          </a:p>
        </p:txBody>
      </p:sp>
      <p:sp>
        <p:nvSpPr>
          <p:cNvPr id="161" name="Content Placeholder 2"/>
          <p:cNvSpPr txBox="1">
            <a:spLocks/>
          </p:cNvSpPr>
          <p:nvPr/>
        </p:nvSpPr>
        <p:spPr>
          <a:xfrm>
            <a:off x="0" y="1232055"/>
            <a:ext cx="12192000" cy="1121142"/>
          </a:xfrm>
          <a:prstGeom prst="rect">
            <a:avLst/>
          </a:prstGeom>
          <a:effectLst/>
        </p:spPr>
        <p:txBody>
          <a:bodyPr vert="horz" lIns="91440" tIns="45720" rIns="91440" bIns="45720" rtlCol="0">
            <a:noAutofit/>
          </a:bodyPr>
          <a:lstStyle>
            <a:lvl1pPr marL="256032" indent="-256032" algn="l" defTabSz="457200" rtl="0" eaLnBrk="1" latinLnBrk="0" hangingPunct="1">
              <a:spcBef>
                <a:spcPct val="20000"/>
              </a:spcBef>
              <a:buFont typeface="Arial"/>
              <a:buChar char="•"/>
              <a:defRPr sz="3200" kern="1200">
                <a:solidFill>
                  <a:srgbClr val="0000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latin typeface="Verdana" charset="0"/>
                <a:ea typeface="Verdana" charset="0"/>
                <a:cs typeface="Verdana" charset="0"/>
              </a:rPr>
              <a:t>   Cloud traffic has a rapid growth</a:t>
            </a:r>
          </a:p>
          <a:p>
            <a:pPr lvl="1"/>
            <a:r>
              <a:rPr lang="en-US" sz="2400" dirty="0">
                <a:latin typeface="Verdana" charset="0"/>
                <a:ea typeface="Verdana" charset="0"/>
                <a:cs typeface="Verdana" charset="0"/>
              </a:rPr>
              <a:t>doubling every year in Google, Facebook (Jupiter Rising [SIGCOMM’15])</a:t>
            </a:r>
          </a:p>
        </p:txBody>
      </p:sp>
      <p:grpSp>
        <p:nvGrpSpPr>
          <p:cNvPr id="9" name="Group 8"/>
          <p:cNvGrpSpPr/>
          <p:nvPr/>
        </p:nvGrpSpPr>
        <p:grpSpPr>
          <a:xfrm>
            <a:off x="2233418" y="3224214"/>
            <a:ext cx="6545774" cy="2849696"/>
            <a:chOff x="-108729" y="2919543"/>
            <a:chExt cx="6545774" cy="2849696"/>
          </a:xfrm>
        </p:grpSpPr>
        <p:cxnSp>
          <p:nvCxnSpPr>
            <p:cNvPr id="150" name="Straight Connector 149"/>
            <p:cNvCxnSpPr/>
            <p:nvPr/>
          </p:nvCxnSpPr>
          <p:spPr>
            <a:xfrm flipH="1">
              <a:off x="348471" y="4346649"/>
              <a:ext cx="680721"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1025777" y="4346649"/>
              <a:ext cx="3415"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029192" y="4346649"/>
              <a:ext cx="673892"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2484370" y="4346650"/>
              <a:ext cx="690510"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a:off x="3161676" y="4346650"/>
              <a:ext cx="13204"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3174880" y="4346650"/>
              <a:ext cx="664103"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4625232" y="4381539"/>
              <a:ext cx="677230"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302462" y="4381539"/>
              <a:ext cx="76"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302462" y="4381539"/>
              <a:ext cx="677383"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Rectangle 23"/>
            <p:cNvSpPr>
              <a:spLocks noChangeArrowheads="1"/>
            </p:cNvSpPr>
            <p:nvPr/>
          </p:nvSpPr>
          <p:spPr bwMode="auto">
            <a:xfrm>
              <a:off x="348471" y="2919543"/>
              <a:ext cx="5523689" cy="1725014"/>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45" name="Group 32"/>
            <p:cNvGrpSpPr/>
            <p:nvPr/>
          </p:nvGrpSpPr>
          <p:grpSpPr>
            <a:xfrm>
              <a:off x="1482976" y="3638565"/>
              <a:ext cx="3362285" cy="909606"/>
              <a:chOff x="1040728" y="3511051"/>
              <a:chExt cx="2777155" cy="1642242"/>
            </a:xfrm>
            <a:effectLst/>
          </p:grpSpPr>
          <p:sp>
            <p:nvSpPr>
              <p:cNvPr id="46" name="Freeform 45"/>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 name="Freeform 46"/>
              <p:cNvSpPr/>
              <p:nvPr/>
            </p:nvSpPr>
            <p:spPr>
              <a:xfrm flipH="1" flipV="1">
                <a:off x="2411547" y="4311599"/>
                <a:ext cx="1384147" cy="818377"/>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8" name="Freeform 47"/>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9" name="Freeform 48"/>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pic>
          <p:nvPicPr>
            <p:cNvPr id="141" name="Picture 140"/>
            <p:cNvPicPr>
              <a:picLocks noChangeAspect="1"/>
            </p:cNvPicPr>
            <p:nvPr/>
          </p:nvPicPr>
          <p:blipFill>
            <a:blip r:embed="rId3"/>
            <a:stretch>
              <a:fillRect/>
            </a:stretch>
          </p:blipFill>
          <p:spPr>
            <a:xfrm>
              <a:off x="1245884" y="4854839"/>
              <a:ext cx="914400" cy="914400"/>
            </a:xfrm>
            <a:prstGeom prst="rect">
              <a:avLst/>
            </a:prstGeom>
            <a:effectLst/>
          </p:spPr>
        </p:pic>
        <p:pic>
          <p:nvPicPr>
            <p:cNvPr id="142" name="Picture 141"/>
            <p:cNvPicPr>
              <a:picLocks noChangeAspect="1"/>
            </p:cNvPicPr>
            <p:nvPr/>
          </p:nvPicPr>
          <p:blipFill>
            <a:blip r:embed="rId3"/>
            <a:stretch>
              <a:fillRect/>
            </a:stretch>
          </p:blipFill>
          <p:spPr>
            <a:xfrm>
              <a:off x="568577" y="4854839"/>
              <a:ext cx="914400" cy="914400"/>
            </a:xfrm>
            <a:prstGeom prst="rect">
              <a:avLst/>
            </a:prstGeom>
            <a:effectLst/>
          </p:spPr>
        </p:pic>
        <p:pic>
          <p:nvPicPr>
            <p:cNvPr id="143" name="Picture 142"/>
            <p:cNvPicPr>
              <a:picLocks noChangeAspect="1"/>
            </p:cNvPicPr>
            <p:nvPr/>
          </p:nvPicPr>
          <p:blipFill>
            <a:blip r:embed="rId3"/>
            <a:stretch>
              <a:fillRect/>
            </a:stretch>
          </p:blipFill>
          <p:spPr>
            <a:xfrm>
              <a:off x="-108729" y="4854839"/>
              <a:ext cx="914400" cy="914400"/>
            </a:xfrm>
            <a:prstGeom prst="rect">
              <a:avLst/>
            </a:prstGeom>
            <a:effectLst/>
          </p:spPr>
        </p:pic>
        <p:pic>
          <p:nvPicPr>
            <p:cNvPr id="144" name="Picture 143"/>
            <p:cNvPicPr>
              <a:picLocks noChangeAspect="1"/>
            </p:cNvPicPr>
            <p:nvPr/>
          </p:nvPicPr>
          <p:blipFill>
            <a:blip r:embed="rId3"/>
            <a:stretch>
              <a:fillRect/>
            </a:stretch>
          </p:blipFill>
          <p:spPr>
            <a:xfrm>
              <a:off x="3381783" y="4854839"/>
              <a:ext cx="914400" cy="914400"/>
            </a:xfrm>
            <a:prstGeom prst="rect">
              <a:avLst/>
            </a:prstGeom>
            <a:effectLst/>
          </p:spPr>
        </p:pic>
        <p:pic>
          <p:nvPicPr>
            <p:cNvPr id="145" name="Picture 144"/>
            <p:cNvPicPr>
              <a:picLocks noChangeAspect="1"/>
            </p:cNvPicPr>
            <p:nvPr/>
          </p:nvPicPr>
          <p:blipFill>
            <a:blip r:embed="rId3"/>
            <a:stretch>
              <a:fillRect/>
            </a:stretch>
          </p:blipFill>
          <p:spPr>
            <a:xfrm>
              <a:off x="2704476" y="4854839"/>
              <a:ext cx="914400" cy="914400"/>
            </a:xfrm>
            <a:prstGeom prst="rect">
              <a:avLst/>
            </a:prstGeom>
            <a:effectLst/>
          </p:spPr>
        </p:pic>
        <p:pic>
          <p:nvPicPr>
            <p:cNvPr id="146" name="Picture 145"/>
            <p:cNvPicPr>
              <a:picLocks noChangeAspect="1"/>
            </p:cNvPicPr>
            <p:nvPr/>
          </p:nvPicPr>
          <p:blipFill>
            <a:blip r:embed="rId3"/>
            <a:stretch>
              <a:fillRect/>
            </a:stretch>
          </p:blipFill>
          <p:spPr>
            <a:xfrm>
              <a:off x="2027170" y="4854839"/>
              <a:ext cx="914400" cy="914400"/>
            </a:xfrm>
            <a:prstGeom prst="rect">
              <a:avLst/>
            </a:prstGeom>
            <a:effectLst/>
          </p:spPr>
        </p:pic>
        <p:pic>
          <p:nvPicPr>
            <p:cNvPr id="147" name="Picture 146"/>
            <p:cNvPicPr>
              <a:picLocks noChangeAspect="1"/>
            </p:cNvPicPr>
            <p:nvPr/>
          </p:nvPicPr>
          <p:blipFill>
            <a:blip r:embed="rId3"/>
            <a:stretch>
              <a:fillRect/>
            </a:stretch>
          </p:blipFill>
          <p:spPr>
            <a:xfrm>
              <a:off x="5522645" y="4854839"/>
              <a:ext cx="914400" cy="914400"/>
            </a:xfrm>
            <a:prstGeom prst="rect">
              <a:avLst/>
            </a:prstGeom>
            <a:effectLst/>
          </p:spPr>
        </p:pic>
        <p:pic>
          <p:nvPicPr>
            <p:cNvPr id="148" name="Picture 147"/>
            <p:cNvPicPr>
              <a:picLocks noChangeAspect="1"/>
            </p:cNvPicPr>
            <p:nvPr/>
          </p:nvPicPr>
          <p:blipFill>
            <a:blip r:embed="rId3"/>
            <a:stretch>
              <a:fillRect/>
            </a:stretch>
          </p:blipFill>
          <p:spPr>
            <a:xfrm>
              <a:off x="4845338" y="4854839"/>
              <a:ext cx="914400" cy="914400"/>
            </a:xfrm>
            <a:prstGeom prst="rect">
              <a:avLst/>
            </a:prstGeom>
            <a:effectLst/>
          </p:spPr>
        </p:pic>
        <p:pic>
          <p:nvPicPr>
            <p:cNvPr id="149" name="Picture 148"/>
            <p:cNvPicPr>
              <a:picLocks noChangeAspect="1"/>
            </p:cNvPicPr>
            <p:nvPr/>
          </p:nvPicPr>
          <p:blipFill>
            <a:blip r:embed="rId3"/>
            <a:stretch>
              <a:fillRect/>
            </a:stretch>
          </p:blipFill>
          <p:spPr>
            <a:xfrm>
              <a:off x="4168032" y="4854839"/>
              <a:ext cx="914400" cy="914400"/>
            </a:xfrm>
            <a:prstGeom prst="rect">
              <a:avLst/>
            </a:prstGeom>
            <a:effectLst/>
          </p:spPr>
        </p:pic>
      </p:grpSp>
      <p:sp>
        <p:nvSpPr>
          <p:cNvPr id="2" name="Rectangle 1"/>
          <p:cNvSpPr/>
          <p:nvPr/>
        </p:nvSpPr>
        <p:spPr>
          <a:xfrm>
            <a:off x="3043174" y="3423756"/>
            <a:ext cx="5011178" cy="461665"/>
          </a:xfrm>
          <a:prstGeom prst="rect">
            <a:avLst/>
          </a:prstGeom>
          <a:solidFill>
            <a:schemeClr val="accent2">
              <a:lumMod val="75000"/>
            </a:schemeClr>
          </a:solidFill>
          <a:ln w="38100">
            <a:solidFill>
              <a:schemeClr val="accent2">
                <a:lumMod val="50000"/>
              </a:schemeClr>
            </a:solidFill>
          </a:ln>
          <a:effectLst/>
        </p:spPr>
        <p:txBody>
          <a:bodyPr wrap="square">
            <a:spAutoFit/>
          </a:bodyPr>
          <a:lstStyle/>
          <a:p>
            <a:r>
              <a:rPr lang="en-US" sz="2400" dirty="0">
                <a:solidFill>
                  <a:schemeClr val="bg1"/>
                </a:solidFill>
                <a:ea typeface="Garamond" charset="0"/>
                <a:cs typeface="Garamond" charset="0"/>
              </a:rPr>
              <a:t>L2/L3: one big virtual switch</a:t>
            </a:r>
          </a:p>
        </p:txBody>
      </p:sp>
      <p:sp>
        <p:nvSpPr>
          <p:cNvPr id="62" name="TextBox 61"/>
          <p:cNvSpPr txBox="1"/>
          <p:nvPr/>
        </p:nvSpPr>
        <p:spPr>
          <a:xfrm>
            <a:off x="2498382" y="2471815"/>
            <a:ext cx="6100762" cy="830997"/>
          </a:xfrm>
          <a:prstGeom prst="rect">
            <a:avLst/>
          </a:prstGeom>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chemeClr val="tx1"/>
                </a:solidFill>
                <a:ea typeface="Garamond" charset="0"/>
                <a:cs typeface="Garamond" charset="0"/>
              </a:rPr>
              <a:t>L4: </a:t>
            </a:r>
            <a:r>
              <a:rPr lang="en-US" altLang="zh-CN" sz="2400" dirty="0">
                <a:solidFill>
                  <a:schemeClr val="tx1"/>
                </a:solidFill>
                <a:ea typeface="Garamond" charset="0"/>
                <a:cs typeface="Garamond" charset="0"/>
              </a:rPr>
              <a:t>can</a:t>
            </a:r>
            <a:r>
              <a:rPr lang="zh-CN" altLang="en-US" sz="2400" dirty="0">
                <a:solidFill>
                  <a:schemeClr val="tx1"/>
                </a:solidFill>
                <a:ea typeface="Garamond" charset="0"/>
                <a:cs typeface="Garamond" charset="0"/>
              </a:rPr>
              <a:t> </a:t>
            </a:r>
            <a:r>
              <a:rPr lang="en-US" altLang="zh-CN" sz="2400" dirty="0">
                <a:solidFill>
                  <a:schemeClr val="tx1"/>
                </a:solidFill>
                <a:ea typeface="Garamond" charset="0"/>
                <a:cs typeface="Garamond" charset="0"/>
              </a:rPr>
              <a:t>we </a:t>
            </a:r>
            <a:r>
              <a:rPr lang="en-US" sz="2400" dirty="0">
                <a:solidFill>
                  <a:schemeClr val="tx1"/>
                </a:solidFill>
                <a:ea typeface="Garamond" charset="0"/>
                <a:cs typeface="Garamond" charset="0"/>
              </a:rPr>
              <a:t>scale out load balancing to match</a:t>
            </a:r>
          </a:p>
          <a:p>
            <a:r>
              <a:rPr lang="en-US" sz="2400" dirty="0">
                <a:solidFill>
                  <a:schemeClr val="tx1"/>
                </a:solidFill>
                <a:ea typeface="Garamond" charset="0"/>
                <a:cs typeface="Garamond" charset="0"/>
              </a:rPr>
              <a:t>       the capacity of physical network?</a:t>
            </a:r>
          </a:p>
        </p:txBody>
      </p:sp>
    </p:spTree>
    <p:extLst>
      <p:ext uri="{BB962C8B-B14F-4D97-AF65-F5344CB8AC3E}">
        <p14:creationId xmlns:p14="http://schemas.microsoft.com/office/powerpoint/2010/main" val="404195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p:tgtEl>
                                          <p:spTgt spid="62"/>
                                        </p:tgtEl>
                                        <p:attrNameLst>
                                          <p:attrName>ppt_y</p:attrName>
                                        </p:attrNameLst>
                                      </p:cBhvr>
                                      <p:tavLst>
                                        <p:tav tm="0">
                                          <p:val>
                                            <p:strVal val="#ppt_y+#ppt_h*1.125000"/>
                                          </p:val>
                                        </p:tav>
                                        <p:tav tm="100000">
                                          <p:val>
                                            <p:strVal val="#ppt_y"/>
                                          </p:val>
                                        </p:tav>
                                      </p:tavLst>
                                    </p:anim>
                                    <p:animEffect transition="in" filter="wipe(up)">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10363200" cy="949615"/>
          </a:xfrm>
        </p:spPr>
        <p:txBody>
          <a:bodyPr>
            <a:normAutofit/>
          </a:bodyPr>
          <a:lstStyle/>
          <a:p>
            <a:r>
              <a:rPr lang="en-US" sz="4000" dirty="0"/>
              <a:t>Frequent DIP pool updates</a:t>
            </a:r>
          </a:p>
        </p:txBody>
      </p:sp>
      <p:sp>
        <p:nvSpPr>
          <p:cNvPr id="7" name="Slide Number Placeholder 6"/>
          <p:cNvSpPr>
            <a:spLocks noGrp="1"/>
          </p:cNvSpPr>
          <p:nvPr>
            <p:ph type="sldNum" sz="quarter" idx="10"/>
          </p:nvPr>
        </p:nvSpPr>
        <p:spPr/>
        <p:txBody>
          <a:bodyPr/>
          <a:lstStyle/>
          <a:p>
            <a:fld id="{A5A23A7D-4891-5A47-9441-98D2A72CF2F6}" type="slidenum">
              <a:rPr lang="en-US" smtClean="0"/>
              <a:t>24</a:t>
            </a:fld>
            <a:endParaRPr lang="en-US" dirty="0"/>
          </a:p>
        </p:txBody>
      </p:sp>
      <p:pic>
        <p:nvPicPr>
          <p:cNvPr id="85" name="Picture 84"/>
          <p:cNvPicPr>
            <a:picLocks noChangeAspect="1"/>
          </p:cNvPicPr>
          <p:nvPr/>
        </p:nvPicPr>
        <p:blipFill>
          <a:blip r:embed="rId3"/>
          <a:stretch>
            <a:fillRect/>
          </a:stretch>
        </p:blipFill>
        <p:spPr>
          <a:xfrm>
            <a:off x="5917433" y="5489954"/>
            <a:ext cx="914400" cy="914400"/>
          </a:xfrm>
          <a:prstGeom prst="rect">
            <a:avLst/>
          </a:prstGeom>
        </p:spPr>
      </p:pic>
      <p:pic>
        <p:nvPicPr>
          <p:cNvPr id="86" name="Picture 85"/>
          <p:cNvPicPr>
            <a:picLocks noChangeAspect="1"/>
          </p:cNvPicPr>
          <p:nvPr/>
        </p:nvPicPr>
        <p:blipFill>
          <a:blip r:embed="rId3"/>
          <a:stretch>
            <a:fillRect/>
          </a:stretch>
        </p:blipFill>
        <p:spPr>
          <a:xfrm>
            <a:off x="5042212" y="5489954"/>
            <a:ext cx="914400" cy="914400"/>
          </a:xfrm>
          <a:prstGeom prst="rect">
            <a:avLst/>
          </a:prstGeom>
        </p:spPr>
      </p:pic>
      <p:sp>
        <p:nvSpPr>
          <p:cNvPr id="88" name="TextBox 87"/>
          <p:cNvSpPr txBox="1"/>
          <p:nvPr/>
        </p:nvSpPr>
        <p:spPr>
          <a:xfrm>
            <a:off x="8536091" y="4713477"/>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sp>
        <p:nvSpPr>
          <p:cNvPr id="94" name="Rectangle 93"/>
          <p:cNvSpPr/>
          <p:nvPr/>
        </p:nvSpPr>
        <p:spPr>
          <a:xfrm>
            <a:off x="4515624" y="3809660"/>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sp>
        <p:nvSpPr>
          <p:cNvPr id="114" name="Content Placeholder 2"/>
          <p:cNvSpPr>
            <a:spLocks noGrp="1"/>
          </p:cNvSpPr>
          <p:nvPr>
            <p:ph idx="1"/>
          </p:nvPr>
        </p:nvSpPr>
        <p:spPr>
          <a:xfrm>
            <a:off x="1524000" y="949616"/>
            <a:ext cx="10668000" cy="2213666"/>
          </a:xfrm>
        </p:spPr>
        <p:txBody>
          <a:bodyPr>
            <a:normAutofit fontScale="92500" lnSpcReduction="10000"/>
          </a:bodyPr>
          <a:lstStyle/>
          <a:p>
            <a:pPr marL="0" indent="0">
              <a:buNone/>
            </a:pPr>
            <a:r>
              <a:rPr lang="en-US" dirty="0"/>
              <a:t>DIP pool updates</a:t>
            </a:r>
          </a:p>
          <a:p>
            <a:pPr lvl="1"/>
            <a:r>
              <a:rPr lang="en-US" dirty="0"/>
              <a:t>failures, service expansion, service upgrade, etc.</a:t>
            </a:r>
          </a:p>
          <a:p>
            <a:pPr lvl="1"/>
            <a:r>
              <a:rPr lang="en-US" dirty="0"/>
              <a:t>up to 100 updates per minute in a Facebook cluster</a:t>
            </a:r>
          </a:p>
          <a:p>
            <a:pPr marL="0" indent="0">
              <a:buNone/>
            </a:pPr>
            <a:r>
              <a:rPr lang="en-US" dirty="0"/>
              <a:t>Hash function changes under DIP pool updates</a:t>
            </a:r>
          </a:p>
          <a:p>
            <a:pPr lvl="1"/>
            <a:r>
              <a:rPr lang="en-US" dirty="0"/>
              <a:t>packets of a connection get to different DIPs</a:t>
            </a:r>
          </a:p>
          <a:p>
            <a:pPr lvl="1"/>
            <a:r>
              <a:rPr lang="en-US" dirty="0"/>
              <a:t>connection is broken</a:t>
            </a:r>
          </a:p>
          <a:p>
            <a:pPr lvl="1"/>
            <a:endParaRPr lang="en-US" dirty="0"/>
          </a:p>
        </p:txBody>
      </p:sp>
      <p:sp>
        <p:nvSpPr>
          <p:cNvPr id="24" name="Rectangle 23"/>
          <p:cNvSpPr>
            <a:spLocks noChangeAspect="1"/>
          </p:cNvSpPr>
          <p:nvPr/>
        </p:nvSpPr>
        <p:spPr>
          <a:xfrm>
            <a:off x="5079441" y="5433192"/>
            <a:ext cx="825480" cy="960120"/>
          </a:xfrm>
          <a:prstGeom prst="rect">
            <a:avLst/>
          </a:prstGeom>
          <a:noFill/>
          <a:ln w="57150">
            <a:solidFill>
              <a:srgbClr val="00F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rot="11400000">
            <a:off x="5322593" y="4430987"/>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p:cNvSpPr/>
          <p:nvPr/>
        </p:nvSpPr>
        <p:spPr>
          <a:xfrm rot="11400000">
            <a:off x="5269878" y="4683325"/>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p:cNvSpPr/>
          <p:nvPr/>
        </p:nvSpPr>
        <p:spPr>
          <a:xfrm rot="11400000">
            <a:off x="5231476" y="4943817"/>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ounded Rectangle 134"/>
          <p:cNvSpPr/>
          <p:nvPr/>
        </p:nvSpPr>
        <p:spPr>
          <a:xfrm>
            <a:off x="5042213" y="5250485"/>
            <a:ext cx="4508049" cy="1239743"/>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pic>
        <p:nvPicPr>
          <p:cNvPr id="83" name="Picture 82"/>
          <p:cNvPicPr>
            <a:picLocks noChangeAspect="1"/>
          </p:cNvPicPr>
          <p:nvPr/>
        </p:nvPicPr>
        <p:blipFill>
          <a:blip r:embed="rId3"/>
          <a:stretch>
            <a:fillRect/>
          </a:stretch>
        </p:blipFill>
        <p:spPr>
          <a:xfrm>
            <a:off x="6792654" y="5489954"/>
            <a:ext cx="914400" cy="914400"/>
          </a:xfrm>
          <a:prstGeom prst="rect">
            <a:avLst/>
          </a:prstGeom>
          <a:ln w="38100">
            <a:noFill/>
          </a:ln>
        </p:spPr>
      </p:pic>
      <p:grpSp>
        <p:nvGrpSpPr>
          <p:cNvPr id="18" name="Group 17"/>
          <p:cNvGrpSpPr/>
          <p:nvPr/>
        </p:nvGrpSpPr>
        <p:grpSpPr>
          <a:xfrm>
            <a:off x="7730996" y="5490890"/>
            <a:ext cx="1791933" cy="933176"/>
            <a:chOff x="6163452" y="5644425"/>
            <a:chExt cx="1791933" cy="933176"/>
          </a:xfrm>
        </p:grpSpPr>
        <p:pic>
          <p:nvPicPr>
            <p:cNvPr id="26" name="Picture 25"/>
            <p:cNvPicPr>
              <a:picLocks noChangeAspect="1"/>
            </p:cNvPicPr>
            <p:nvPr/>
          </p:nvPicPr>
          <p:blipFill>
            <a:blip r:embed="rId3"/>
            <a:stretch>
              <a:fillRect/>
            </a:stretch>
          </p:blipFill>
          <p:spPr>
            <a:xfrm>
              <a:off x="7040985" y="5663201"/>
              <a:ext cx="914400" cy="914400"/>
            </a:xfrm>
            <a:prstGeom prst="rect">
              <a:avLst/>
            </a:prstGeom>
          </p:spPr>
        </p:pic>
        <p:pic>
          <p:nvPicPr>
            <p:cNvPr id="30" name="Picture 29"/>
            <p:cNvPicPr>
              <a:picLocks noChangeAspect="1"/>
            </p:cNvPicPr>
            <p:nvPr/>
          </p:nvPicPr>
          <p:blipFill>
            <a:blip r:embed="rId3"/>
            <a:stretch>
              <a:fillRect/>
            </a:stretch>
          </p:blipFill>
          <p:spPr>
            <a:xfrm>
              <a:off x="6163452" y="5644425"/>
              <a:ext cx="914400" cy="914400"/>
            </a:xfrm>
            <a:prstGeom prst="rect">
              <a:avLst/>
            </a:prstGeom>
          </p:spPr>
        </p:pic>
      </p:grpSp>
      <p:sp>
        <p:nvSpPr>
          <p:cNvPr id="23" name="TextBox 22"/>
          <p:cNvSpPr txBox="1"/>
          <p:nvPr/>
        </p:nvSpPr>
        <p:spPr>
          <a:xfrm>
            <a:off x="3487000" y="4374217"/>
            <a:ext cx="1667444" cy="461665"/>
          </a:xfrm>
          <a:prstGeom prst="rect">
            <a:avLst/>
          </a:prstGeom>
          <a:noFill/>
        </p:spPr>
        <p:txBody>
          <a:bodyPr wrap="none" rtlCol="0">
            <a:spAutoFit/>
          </a:bodyPr>
          <a:lstStyle/>
          <a:p>
            <a:r>
              <a:rPr lang="en-US" sz="2400" dirty="0"/>
              <a:t>Hash(p) % 3</a:t>
            </a:r>
          </a:p>
        </p:txBody>
      </p:sp>
      <p:sp>
        <p:nvSpPr>
          <p:cNvPr id="25" name="TextBox 24"/>
          <p:cNvSpPr txBox="1"/>
          <p:nvPr/>
        </p:nvSpPr>
        <p:spPr>
          <a:xfrm>
            <a:off x="1858413" y="3796952"/>
            <a:ext cx="2484783" cy="461665"/>
          </a:xfrm>
          <a:prstGeom prst="rect">
            <a:avLst/>
          </a:prstGeom>
          <a:solidFill>
            <a:schemeClr val="bg1"/>
          </a:solidFill>
        </p:spPr>
        <p:txBody>
          <a:bodyPr wrap="none" rtlCol="0">
            <a:spAutoFit/>
          </a:bodyPr>
          <a:lstStyle/>
          <a:p>
            <a:r>
              <a:rPr lang="en-US" sz="2400" dirty="0"/>
              <a:t>ECMP: Hash(p) = 9</a:t>
            </a:r>
          </a:p>
        </p:txBody>
      </p:sp>
      <p:cxnSp>
        <p:nvCxnSpPr>
          <p:cNvPr id="27" name="Straight Arrow Connector 120"/>
          <p:cNvCxnSpPr>
            <a:stCxn id="94" idx="2"/>
            <a:endCxn id="85" idx="0"/>
          </p:cNvCxnSpPr>
          <p:nvPr/>
        </p:nvCxnSpPr>
        <p:spPr>
          <a:xfrm>
            <a:off x="5781151" y="4266860"/>
            <a:ext cx="593483" cy="1223094"/>
          </a:xfrm>
          <a:prstGeom prst="straightConnector1">
            <a:avLst/>
          </a:prstGeom>
          <a:ln w="38100" cmpd="sng">
            <a:solidFill>
              <a:srgbClr val="0000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9600000">
            <a:off x="6098453" y="4521959"/>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p:cNvSpPr>
            <a:spLocks noChangeAspect="1"/>
          </p:cNvSpPr>
          <p:nvPr/>
        </p:nvSpPr>
        <p:spPr>
          <a:xfrm>
            <a:off x="6007988" y="5428343"/>
            <a:ext cx="837693" cy="9601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6322" y="4778410"/>
            <a:ext cx="378259" cy="378259"/>
          </a:xfrm>
          <a:prstGeom prst="rect">
            <a:avLst/>
          </a:prstGeom>
        </p:spPr>
      </p:pic>
      <p:cxnSp>
        <p:nvCxnSpPr>
          <p:cNvPr id="37" name="Straight Arrow Connector 36"/>
          <p:cNvCxnSpPr/>
          <p:nvPr/>
        </p:nvCxnSpPr>
        <p:spPr>
          <a:xfrm>
            <a:off x="5776854" y="3343693"/>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06847" y="4402503"/>
            <a:ext cx="1667444" cy="461665"/>
          </a:xfrm>
          <a:prstGeom prst="rect">
            <a:avLst/>
          </a:prstGeom>
          <a:noFill/>
        </p:spPr>
        <p:txBody>
          <a:bodyPr wrap="none" rtlCol="0">
            <a:spAutoFit/>
          </a:bodyPr>
          <a:lstStyle/>
          <a:p>
            <a:r>
              <a:rPr lang="en-US" sz="2400" dirty="0"/>
              <a:t>Hash(p) % 2</a:t>
            </a:r>
          </a:p>
        </p:txBody>
      </p:sp>
      <p:cxnSp>
        <p:nvCxnSpPr>
          <p:cNvPr id="73" name="Straight Arrow Connector 72"/>
          <p:cNvCxnSpPr>
            <a:stCxn id="94" idx="2"/>
            <a:endCxn id="86" idx="0"/>
          </p:cNvCxnSpPr>
          <p:nvPr/>
        </p:nvCxnSpPr>
        <p:spPr>
          <a:xfrm flipH="1">
            <a:off x="5499412" y="4266860"/>
            <a:ext cx="281738" cy="1223094"/>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46677" y="5667044"/>
            <a:ext cx="491105" cy="491105"/>
          </a:xfrm>
          <a:prstGeom prst="rect">
            <a:avLst/>
          </a:prstGeom>
        </p:spPr>
      </p:pic>
      <p:grpSp>
        <p:nvGrpSpPr>
          <p:cNvPr id="19" name="Group 18"/>
          <p:cNvGrpSpPr/>
          <p:nvPr/>
        </p:nvGrpSpPr>
        <p:grpSpPr>
          <a:xfrm>
            <a:off x="7812491" y="5546563"/>
            <a:ext cx="1624946" cy="723641"/>
            <a:chOff x="6244948" y="5700097"/>
            <a:chExt cx="1624946" cy="723641"/>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46294" y="5700097"/>
              <a:ext cx="723600" cy="723600"/>
            </a:xfrm>
            <a:prstGeom prst="rect">
              <a:avLst/>
            </a:prstGeom>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4948" y="5700138"/>
              <a:ext cx="723600" cy="723600"/>
            </a:xfrm>
            <a:prstGeom prst="rect">
              <a:avLst/>
            </a:prstGeom>
          </p:spPr>
        </p:pic>
      </p:grpSp>
      <p:sp>
        <p:nvSpPr>
          <p:cNvPr id="35" name="TextBox 34"/>
          <p:cNvSpPr txBox="1"/>
          <p:nvPr/>
        </p:nvSpPr>
        <p:spPr>
          <a:xfrm>
            <a:off x="4969149" y="3302908"/>
            <a:ext cx="750526" cy="461665"/>
          </a:xfrm>
          <a:prstGeom prst="rect">
            <a:avLst/>
          </a:prstGeom>
          <a:noFill/>
        </p:spPr>
        <p:txBody>
          <a:bodyPr wrap="none" rtlCol="0">
            <a:spAutoFit/>
          </a:bodyPr>
          <a:lstStyle/>
          <a:p>
            <a:r>
              <a:rPr lang="en-US" sz="2400" dirty="0"/>
              <a:t>VIP1</a:t>
            </a:r>
            <a:endParaRPr lang="en-US" sz="2400" baseline="-25000" dirty="0"/>
          </a:p>
        </p:txBody>
      </p:sp>
    </p:spTree>
    <p:extLst>
      <p:ext uri="{BB962C8B-B14F-4D97-AF65-F5344CB8AC3E}">
        <p14:creationId xmlns:p14="http://schemas.microsoft.com/office/powerpoint/2010/main" val="36028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p:tgtEl>
                                          <p:spTgt spid="126"/>
                                        </p:tgtEl>
                                        <p:attrNameLst>
                                          <p:attrName>ppt_y</p:attrName>
                                        </p:attrNameLst>
                                      </p:cBhvr>
                                      <p:tavLst>
                                        <p:tav tm="0">
                                          <p:val>
                                            <p:strVal val="#ppt_y-#ppt_h*1.125000"/>
                                          </p:val>
                                        </p:tav>
                                        <p:tav tm="100000">
                                          <p:val>
                                            <p:strVal val="#ppt_y"/>
                                          </p:val>
                                        </p:tav>
                                      </p:tavLst>
                                    </p:anim>
                                    <p:animEffect transition="in" filter="wipe(down)">
                                      <p:cBhvr>
                                        <p:cTn id="27" dur="500"/>
                                        <p:tgtEl>
                                          <p:spTgt spid="126"/>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 calcmode="lin" valueType="num">
                                      <p:cBhvr additive="base">
                                        <p:cTn id="30" dur="500"/>
                                        <p:tgtEl>
                                          <p:spTgt spid="127"/>
                                        </p:tgtEl>
                                        <p:attrNameLst>
                                          <p:attrName>ppt_y</p:attrName>
                                        </p:attrNameLst>
                                      </p:cBhvr>
                                      <p:tavLst>
                                        <p:tav tm="0">
                                          <p:val>
                                            <p:strVal val="#ppt_y-#ppt_h*1.125000"/>
                                          </p:val>
                                        </p:tav>
                                        <p:tav tm="100000">
                                          <p:val>
                                            <p:strVal val="#ppt_y"/>
                                          </p:val>
                                        </p:tav>
                                      </p:tavLst>
                                    </p:anim>
                                    <p:animEffect transition="in" filter="wipe(down)">
                                      <p:cBhvr>
                                        <p:cTn id="31" dur="500"/>
                                        <p:tgtEl>
                                          <p:spTgt spid="127"/>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 calcmode="lin" valueType="num">
                                      <p:cBhvr additive="base">
                                        <p:cTn id="34" dur="500"/>
                                        <p:tgtEl>
                                          <p:spTgt spid="128"/>
                                        </p:tgtEl>
                                        <p:attrNameLst>
                                          <p:attrName>ppt_y</p:attrName>
                                        </p:attrNameLst>
                                      </p:cBhvr>
                                      <p:tavLst>
                                        <p:tav tm="0">
                                          <p:val>
                                            <p:strVal val="#ppt_y-#ppt_h*1.125000"/>
                                          </p:val>
                                        </p:tav>
                                        <p:tav tm="100000">
                                          <p:val>
                                            <p:strVal val="#ppt_y"/>
                                          </p:val>
                                        </p:tav>
                                      </p:tavLst>
                                    </p:anim>
                                    <p:animEffect transition="in" filter="wipe(down)">
                                      <p:cBhvr>
                                        <p:cTn id="35" dur="500"/>
                                        <p:tgtEl>
                                          <p:spTgt spid="128"/>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4">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4">
                                            <p:txEl>
                                              <p:pRg st="1" end="1"/>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250"/>
                                        <p:tgtEl>
                                          <p:spTgt spid="29"/>
                                        </p:tgtEl>
                                        <p:attrNameLst>
                                          <p:attrName>ppt_y</p:attrName>
                                        </p:attrNameLst>
                                      </p:cBhvr>
                                      <p:tavLst>
                                        <p:tav tm="0">
                                          <p:val>
                                            <p:strVal val="#ppt_y+#ppt_h*1.125000"/>
                                          </p:val>
                                        </p:tav>
                                        <p:tav tm="100000">
                                          <p:val>
                                            <p:strVal val="#ppt_y"/>
                                          </p:val>
                                        </p:tav>
                                      </p:tavLst>
                                    </p:anim>
                                    <p:animEffect transition="in" filter="wipe(up)">
                                      <p:cBhvr>
                                        <p:cTn id="51" dur="25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p:tgtEl>
                                          <p:spTgt spid="18"/>
                                        </p:tgtEl>
                                        <p:attrNameLst>
                                          <p:attrName>ppt_y</p:attrName>
                                        </p:attrNameLst>
                                      </p:cBhvr>
                                      <p:tavLst>
                                        <p:tav tm="0">
                                          <p:val>
                                            <p:strVal val="#ppt_y+#ppt_h*1.125000"/>
                                          </p:val>
                                        </p:tav>
                                        <p:tav tm="100000">
                                          <p:val>
                                            <p:strVal val="#ppt_y"/>
                                          </p:val>
                                        </p:tav>
                                      </p:tavLst>
                                    </p:anim>
                                    <p:animEffect transition="in" filter="wipe(up)">
                                      <p:cBhvr>
                                        <p:cTn id="57" dur="25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p:tgtEl>
                                          <p:spTgt spid="19"/>
                                        </p:tgtEl>
                                        <p:attrNameLst>
                                          <p:attrName>ppt_y</p:attrName>
                                        </p:attrNameLst>
                                      </p:cBhvr>
                                      <p:tavLst>
                                        <p:tav tm="0">
                                          <p:val>
                                            <p:strVal val="#ppt_y+#ppt_h*1.125000"/>
                                          </p:val>
                                        </p:tav>
                                        <p:tav tm="100000">
                                          <p:val>
                                            <p:strVal val="#ppt_y"/>
                                          </p:val>
                                        </p:tav>
                                      </p:tavLst>
                                    </p:anim>
                                    <p:animEffect transition="in" filter="wipe(up)">
                                      <p:cBhvr>
                                        <p:cTn id="63" dur="25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blinds(horizontal)">
                                      <p:cBhvr>
                                        <p:cTn id="76" dur="500"/>
                                        <p:tgtEl>
                                          <p:spTgt spid="3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randombar(horizontal)">
                                      <p:cBhvr>
                                        <p:cTn id="79" dur="500"/>
                                        <p:tgtEl>
                                          <p:spTgt spid="32"/>
                                        </p:tgtEl>
                                      </p:cBhvr>
                                    </p:animEffect>
                                  </p:childTnLst>
                                </p:cTn>
                              </p:par>
                              <p:par>
                                <p:cTn id="80" presetID="14" presetClass="entr" presetSubtype="1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randombar(horizontal)">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4"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p:tgtEl>
                                          <p:spTgt spid="33"/>
                                        </p:tgtEl>
                                        <p:attrNameLst>
                                          <p:attrName>ppt_y</p:attrName>
                                        </p:attrNameLst>
                                      </p:cBhvr>
                                      <p:tavLst>
                                        <p:tav tm="0">
                                          <p:val>
                                            <p:strVal val="#ppt_y+#ppt_h*1.125000"/>
                                          </p:val>
                                        </p:tav>
                                        <p:tav tm="100000">
                                          <p:val>
                                            <p:strVal val="#ppt_y"/>
                                          </p:val>
                                        </p:tav>
                                      </p:tavLst>
                                    </p:anim>
                                    <p:animEffect transition="in" filter="wipe(up)">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6" grpId="0" animBg="1"/>
      <p:bldP spid="127" grpId="0" animBg="1"/>
      <p:bldP spid="128" grpId="0" animBg="1"/>
      <p:bldP spid="23" grpId="0"/>
      <p:bldP spid="25" grpId="0" animBg="1"/>
      <p:bldP spid="28" grpId="0" animBg="1"/>
      <p:bldP spid="32" grpId="0" animBg="1"/>
      <p:bldP spid="38"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normAutofit fontScale="90000"/>
          </a:bodyPr>
          <a:lstStyle/>
          <a:p>
            <a:r>
              <a:rPr lang="en-US" dirty="0"/>
              <a:t>Per-connection consistency (PCC)</a:t>
            </a:r>
          </a:p>
        </p:txBody>
      </p:sp>
      <p:sp>
        <p:nvSpPr>
          <p:cNvPr id="33" name="Content Placeholder 2"/>
          <p:cNvSpPr>
            <a:spLocks noGrp="1"/>
          </p:cNvSpPr>
          <p:nvPr>
            <p:ph idx="1"/>
          </p:nvPr>
        </p:nvSpPr>
        <p:spPr>
          <a:xfrm>
            <a:off x="1524000" y="1589314"/>
            <a:ext cx="10668000" cy="3639912"/>
          </a:xfrm>
        </p:spPr>
        <p:txBody>
          <a:bodyPr>
            <a:normAutofit/>
          </a:bodyPr>
          <a:lstStyle/>
          <a:p>
            <a:pPr marL="0" indent="0">
              <a:buNone/>
            </a:pPr>
            <a:r>
              <a:rPr lang="en-US" dirty="0"/>
              <a:t>Broken connections degrade the performance of cloud services</a:t>
            </a:r>
          </a:p>
          <a:p>
            <a:pPr lvl="1"/>
            <a:r>
              <a:rPr lang="en-US" dirty="0"/>
              <a:t>E.g., tail latency, service level agreement, etc.</a:t>
            </a:r>
          </a:p>
          <a:p>
            <a:pPr lvl="1"/>
            <a:endParaRPr lang="en-US" dirty="0"/>
          </a:p>
          <a:p>
            <a:pPr marL="0" indent="0">
              <a:buNone/>
            </a:pPr>
            <a:r>
              <a:rPr lang="en-US" dirty="0"/>
              <a:t>PCC: all the packets of a connection go to the same DIP</a:t>
            </a:r>
          </a:p>
          <a:p>
            <a:pPr lvl="1"/>
            <a:endParaRPr lang="en-US" dirty="0"/>
          </a:p>
          <a:p>
            <a:pPr lvl="1"/>
            <a:endParaRPr lang="en-US" dirty="0"/>
          </a:p>
          <a:p>
            <a:pPr lvl="1"/>
            <a:endParaRPr lang="en-US" dirty="0"/>
          </a:p>
        </p:txBody>
      </p:sp>
      <p:sp>
        <p:nvSpPr>
          <p:cNvPr id="7" name="Slide Number Placeholder 6"/>
          <p:cNvSpPr>
            <a:spLocks noGrp="1"/>
          </p:cNvSpPr>
          <p:nvPr>
            <p:ph type="sldNum" sz="quarter" idx="10"/>
          </p:nvPr>
        </p:nvSpPr>
        <p:spPr/>
        <p:txBody>
          <a:bodyPr/>
          <a:lstStyle/>
          <a:p>
            <a:fld id="{A5A23A7D-4891-5A47-9441-98D2A72CF2F6}" type="slidenum">
              <a:rPr lang="en-US" smtClean="0"/>
              <a:t>25</a:t>
            </a:fld>
            <a:endParaRPr lang="en-US" dirty="0"/>
          </a:p>
        </p:txBody>
      </p:sp>
      <p:sp>
        <p:nvSpPr>
          <p:cNvPr id="36" name="TextBox 35"/>
          <p:cNvSpPr txBox="1"/>
          <p:nvPr/>
        </p:nvSpPr>
        <p:spPr>
          <a:xfrm>
            <a:off x="1524000" y="4936838"/>
            <a:ext cx="8919281" cy="584775"/>
          </a:xfrm>
          <a:prstGeom prst="rect">
            <a:avLst/>
          </a:prstGeom>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a:solidFill>
                  <a:srgbClr val="0000FF"/>
                </a:solidFill>
                <a:latin typeface="Verdana" charset="0"/>
                <a:ea typeface="Verdana" charset="0"/>
                <a:cs typeface="Verdana" charset="0"/>
              </a:rPr>
              <a:t>L4 load balancing needs connection states</a:t>
            </a:r>
          </a:p>
        </p:txBody>
      </p:sp>
    </p:spTree>
    <p:extLst>
      <p:ext uri="{BB962C8B-B14F-4D97-AF65-F5344CB8AC3E}">
        <p14:creationId xmlns:p14="http://schemas.microsoft.com/office/powerpoint/2010/main" val="37277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67821"/>
            <a:ext cx="12192000" cy="3990180"/>
          </a:xfrm>
        </p:spPr>
        <p:txBody>
          <a:bodyPr>
            <a:normAutofit/>
          </a:bodyPr>
          <a:lstStyle/>
          <a:p>
            <a:pPr marL="0" indent="0" algn="ctr">
              <a:buNone/>
            </a:pPr>
            <a:endParaRPr lang="en-US" dirty="0"/>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Scale to traffic growth</a:t>
            </a:r>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 </a:t>
            </a:r>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While ensuring PCC under frequent DIP pool updates</a:t>
            </a:r>
          </a:p>
        </p:txBody>
      </p:sp>
      <p:sp>
        <p:nvSpPr>
          <p:cNvPr id="3" name="Title 2"/>
          <p:cNvSpPr>
            <a:spLocks noGrp="1"/>
          </p:cNvSpPr>
          <p:nvPr>
            <p:ph type="title"/>
          </p:nvPr>
        </p:nvSpPr>
        <p:spPr>
          <a:xfrm>
            <a:off x="0" y="671513"/>
            <a:ext cx="12192000" cy="2514601"/>
          </a:xfrm>
        </p:spPr>
        <p:txBody>
          <a:bodyPr>
            <a:normAutofit/>
          </a:bodyPr>
          <a:lstStyle/>
          <a:p>
            <a:pPr algn="ctr"/>
            <a:r>
              <a:rPr lang="en-US" dirty="0">
                <a:solidFill>
                  <a:srgbClr val="7030A0"/>
                </a:solidFill>
              </a:rPr>
              <a:t>Design requirements</a:t>
            </a:r>
          </a:p>
        </p:txBody>
      </p:sp>
      <p:sp>
        <p:nvSpPr>
          <p:cNvPr id="4" name="Slide Number Placeholder 3"/>
          <p:cNvSpPr>
            <a:spLocks noGrp="1"/>
          </p:cNvSpPr>
          <p:nvPr>
            <p:ph type="sldNum" sz="quarter" idx="10"/>
          </p:nvPr>
        </p:nvSpPr>
        <p:spPr/>
        <p:txBody>
          <a:bodyPr/>
          <a:lstStyle/>
          <a:p>
            <a:fld id="{A5A23A7D-4891-5A47-9441-98D2A72CF2F6}" type="slidenum">
              <a:rPr lang="en-US" smtClean="0"/>
              <a:pPr/>
              <a:t>26</a:t>
            </a:fld>
            <a:endParaRPr lang="en-US"/>
          </a:p>
        </p:txBody>
      </p:sp>
    </p:spTree>
    <p:extLst>
      <p:ext uri="{BB962C8B-B14F-4D97-AF65-F5344CB8AC3E}">
        <p14:creationId xmlns:p14="http://schemas.microsoft.com/office/powerpoint/2010/main" val="177911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49615"/>
          </a:xfrm>
        </p:spPr>
        <p:txBody>
          <a:bodyPr>
            <a:normAutofit/>
          </a:bodyPr>
          <a:lstStyle/>
          <a:p>
            <a:r>
              <a:rPr lang="en-US" dirty="0"/>
              <a:t>Existing solution 1: use software server</a:t>
            </a:r>
          </a:p>
        </p:txBody>
      </p:sp>
      <p:grpSp>
        <p:nvGrpSpPr>
          <p:cNvPr id="36" name="Group 35"/>
          <p:cNvGrpSpPr/>
          <p:nvPr/>
        </p:nvGrpSpPr>
        <p:grpSpPr>
          <a:xfrm>
            <a:off x="6191297" y="2638470"/>
            <a:ext cx="1858238" cy="1309249"/>
            <a:chOff x="4982365" y="3635390"/>
            <a:chExt cx="1858238" cy="1309249"/>
          </a:xfrm>
        </p:grpSpPr>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0523" y="4237099"/>
              <a:ext cx="640080" cy="640080"/>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643" y="4237099"/>
              <a:ext cx="640080" cy="640080"/>
            </a:xfrm>
            <a:prstGeom prst="rect">
              <a:avLst/>
            </a:prstGeom>
          </p:spPr>
        </p:pic>
        <p:pic>
          <p:nvPicPr>
            <p:cNvPr id="67" name="Picture 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2365" y="4254501"/>
              <a:ext cx="640080" cy="640080"/>
            </a:xfrm>
            <a:prstGeom prst="rect">
              <a:avLst/>
            </a:prstGeom>
          </p:spPr>
        </p:pic>
        <p:sp>
          <p:nvSpPr>
            <p:cNvPr id="70" name="Rounded Rectangle 69"/>
            <p:cNvSpPr/>
            <p:nvPr/>
          </p:nvSpPr>
          <p:spPr>
            <a:xfrm>
              <a:off x="4982365" y="4110188"/>
              <a:ext cx="1858238" cy="834451"/>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91" name="TextBox 90"/>
            <p:cNvSpPr txBox="1"/>
            <p:nvPr/>
          </p:nvSpPr>
          <p:spPr>
            <a:xfrm>
              <a:off x="5722319" y="3635390"/>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grpSp>
      <p:sp>
        <p:nvSpPr>
          <p:cNvPr id="8" name="Slide Number Placeholder 7"/>
          <p:cNvSpPr>
            <a:spLocks noGrp="1"/>
          </p:cNvSpPr>
          <p:nvPr>
            <p:ph type="sldNum" sz="quarter" idx="10"/>
          </p:nvPr>
        </p:nvSpPr>
        <p:spPr/>
        <p:txBody>
          <a:bodyPr/>
          <a:lstStyle/>
          <a:p>
            <a:fld id="{A5A23A7D-4891-5A47-9441-98D2A72CF2F6}" type="slidenum">
              <a:rPr lang="en-US" smtClean="0"/>
              <a:t>27</a:t>
            </a:fld>
            <a:endParaRPr lang="en-US"/>
          </a:p>
        </p:txBody>
      </p:sp>
      <p:sp>
        <p:nvSpPr>
          <p:cNvPr id="3" name="Content Placeholder 2"/>
          <p:cNvSpPr>
            <a:spLocks noGrp="1"/>
          </p:cNvSpPr>
          <p:nvPr>
            <p:ph idx="1"/>
          </p:nvPr>
        </p:nvSpPr>
        <p:spPr>
          <a:xfrm>
            <a:off x="859971" y="3947719"/>
            <a:ext cx="10472057" cy="2910282"/>
          </a:xfrm>
        </p:spPr>
        <p:txBody>
          <a:bodyPr>
            <a:noAutofit/>
          </a:bodyPr>
          <a:lstStyle/>
          <a:p>
            <a:pPr marL="0" indent="0">
              <a:buNone/>
            </a:pPr>
            <a:r>
              <a:rPr lang="en-US" dirty="0"/>
              <a:t>High cost </a:t>
            </a:r>
          </a:p>
          <a:p>
            <a:pPr marL="457200" lvl="1"/>
            <a:r>
              <a:rPr lang="en-US" dirty="0"/>
              <a:t>1K servers (~4% of all servers) for a cloud with 10 </a:t>
            </a:r>
            <a:r>
              <a:rPr lang="en-US" dirty="0" err="1"/>
              <a:t>Tbps</a:t>
            </a:r>
            <a:endParaRPr lang="en-US" dirty="0"/>
          </a:p>
          <a:p>
            <a:pPr marL="0" indent="0">
              <a:buNone/>
            </a:pPr>
            <a:r>
              <a:rPr lang="en-US" dirty="0"/>
              <a:t>High latency and jitter</a:t>
            </a:r>
          </a:p>
          <a:p>
            <a:pPr marL="457200" lvl="1"/>
            <a:r>
              <a:rPr lang="en-US" dirty="0"/>
              <a:t>add 50-300 </a:t>
            </a:r>
            <a:r>
              <a:rPr lang="el-GR" dirty="0" err="1"/>
              <a:t>μs</a:t>
            </a:r>
            <a:r>
              <a:rPr lang="en-US" dirty="0"/>
              <a:t> delay for 10 </a:t>
            </a:r>
            <a:r>
              <a:rPr lang="en-US" dirty="0" err="1"/>
              <a:t>Gbps</a:t>
            </a:r>
            <a:r>
              <a:rPr lang="en-US" dirty="0"/>
              <a:t> in a server</a:t>
            </a:r>
          </a:p>
          <a:p>
            <a:pPr marL="0" indent="0">
              <a:buNone/>
            </a:pPr>
            <a:r>
              <a:rPr lang="en-US" dirty="0"/>
              <a:t>Poor performance isolation</a:t>
            </a:r>
          </a:p>
          <a:p>
            <a:pPr marL="457200" lvl="1"/>
            <a:r>
              <a:rPr lang="en-US" dirty="0"/>
              <a:t>one VIP under attack can affect other VIPs</a:t>
            </a:r>
          </a:p>
        </p:txBody>
      </p:sp>
      <p:sp>
        <p:nvSpPr>
          <p:cNvPr id="39" name="Rectangle 38"/>
          <p:cNvSpPr/>
          <p:nvPr/>
        </p:nvSpPr>
        <p:spPr>
          <a:xfrm>
            <a:off x="2787165" y="2587208"/>
            <a:ext cx="3271280" cy="461665"/>
          </a:xfrm>
          <a:prstGeom prst="rect">
            <a:avLst/>
          </a:prstGeom>
        </p:spPr>
        <p:txBody>
          <a:bodyPr wrap="square">
            <a:spAutoFit/>
          </a:bodyPr>
          <a:lstStyle/>
          <a:p>
            <a:r>
              <a:rPr lang="en-US" sz="2400" dirty="0"/>
              <a:t>Software load balancer</a:t>
            </a:r>
          </a:p>
        </p:txBody>
      </p:sp>
      <p:grpSp>
        <p:nvGrpSpPr>
          <p:cNvPr id="5" name="Group 4"/>
          <p:cNvGrpSpPr/>
          <p:nvPr/>
        </p:nvGrpSpPr>
        <p:grpSpPr>
          <a:xfrm>
            <a:off x="8163737" y="2081369"/>
            <a:ext cx="3810549" cy="1011678"/>
            <a:chOff x="5966188" y="5144639"/>
            <a:chExt cx="3810549" cy="1011678"/>
          </a:xfrm>
          <a:solidFill>
            <a:schemeClr val="bg1"/>
          </a:solidFill>
        </p:grpSpPr>
        <p:sp>
          <p:nvSpPr>
            <p:cNvPr id="11" name="TextBox 10"/>
            <p:cNvSpPr txBox="1"/>
            <p:nvPr/>
          </p:nvSpPr>
          <p:spPr>
            <a:xfrm>
              <a:off x="6396388" y="5144639"/>
              <a:ext cx="3380349" cy="954107"/>
            </a:xfrm>
            <a:prstGeom prst="rect">
              <a:avLst/>
            </a:prstGeom>
            <a:grpFill/>
          </p:spPr>
          <p:txBody>
            <a:bodyPr wrap="none" rtlCol="0">
              <a:spAutoFit/>
            </a:bodyPr>
            <a:lstStyle/>
            <a:p>
              <a:r>
                <a:rPr lang="en-US" sz="2800" dirty="0">
                  <a:solidFill>
                    <a:srgbClr val="FF0000"/>
                  </a:solidFill>
                </a:rPr>
                <a:t>Scale to traffic growth</a:t>
              </a:r>
            </a:p>
            <a:p>
              <a:r>
                <a:rPr lang="en-US" sz="2800" dirty="0">
                  <a:solidFill>
                    <a:srgbClr val="00B050"/>
                  </a:solidFill>
                </a:rPr>
                <a:t>PCC guarantee</a:t>
              </a:r>
            </a:p>
          </p:txBody>
        </p:sp>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90805" y="5699117"/>
              <a:ext cx="380967" cy="457200"/>
            </a:xfrm>
            <a:prstGeom prst="rect">
              <a:avLst/>
            </a:prstGeom>
            <a:grpFill/>
          </p:spPr>
        </p:pic>
        <p:pic>
          <p:nvPicPr>
            <p:cNvPr id="42" name="Picture 4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66188" y="5193278"/>
              <a:ext cx="430200" cy="457200"/>
            </a:xfrm>
            <a:prstGeom prst="rect">
              <a:avLst/>
            </a:prstGeom>
            <a:grpFill/>
          </p:spPr>
        </p:pic>
      </p:grpSp>
      <p:sp>
        <p:nvSpPr>
          <p:cNvPr id="23" name="TextBox 22"/>
          <p:cNvSpPr txBox="1"/>
          <p:nvPr/>
        </p:nvSpPr>
        <p:spPr>
          <a:xfrm>
            <a:off x="9431915" y="1095096"/>
            <a:ext cx="2557688" cy="707886"/>
          </a:xfrm>
          <a:prstGeom prst="rect">
            <a:avLst/>
          </a:prstGeom>
          <a:noFill/>
        </p:spPr>
        <p:txBody>
          <a:bodyPr wrap="none" rtlCol="0">
            <a:spAutoFit/>
          </a:bodyPr>
          <a:lstStyle/>
          <a:p>
            <a:r>
              <a:rPr lang="en-US" sz="2000" dirty="0"/>
              <a:t>Ananta [SIGCOMM’13]</a:t>
            </a:r>
          </a:p>
          <a:p>
            <a:r>
              <a:rPr lang="en-US" sz="2000" dirty="0"/>
              <a:t>Maglev [NSDI’16]</a:t>
            </a:r>
          </a:p>
        </p:txBody>
      </p:sp>
      <p:cxnSp>
        <p:nvCxnSpPr>
          <p:cNvPr id="26" name="Straight Arrow Connector 25"/>
          <p:cNvCxnSpPr/>
          <p:nvPr/>
        </p:nvCxnSpPr>
        <p:spPr>
          <a:xfrm>
            <a:off x="5404294" y="1511037"/>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28" idx="3"/>
            <a:endCxn id="67" idx="0"/>
          </p:cNvCxnSpPr>
          <p:nvPr/>
        </p:nvCxnSpPr>
        <p:spPr>
          <a:xfrm>
            <a:off x="5434929" y="2284336"/>
            <a:ext cx="1076408" cy="973245"/>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4138768" y="1988211"/>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3315" y="1964295"/>
            <a:ext cx="638814" cy="640080"/>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6115" y="1964295"/>
            <a:ext cx="638814" cy="640080"/>
          </a:xfrm>
          <a:prstGeom prst="rect">
            <a:avLst/>
          </a:prstGeom>
        </p:spPr>
      </p:pic>
    </p:spTree>
    <p:extLst>
      <p:ext uri="{BB962C8B-B14F-4D97-AF65-F5344CB8AC3E}">
        <p14:creationId xmlns:p14="http://schemas.microsoft.com/office/powerpoint/2010/main" val="2837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randombar(horizontal)">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1998" cy="949615"/>
          </a:xfrm>
        </p:spPr>
        <p:txBody>
          <a:bodyPr>
            <a:normAutofit fontScale="90000"/>
          </a:bodyPr>
          <a:lstStyle/>
          <a:p>
            <a:r>
              <a:rPr lang="en-US" dirty="0"/>
              <a:t>Existing solution 2</a:t>
            </a:r>
            <a:r>
              <a:rPr lang="en-US"/>
              <a:t>: partially offload </a:t>
            </a:r>
            <a:r>
              <a:rPr lang="en-US" dirty="0"/>
              <a:t>to switches</a:t>
            </a:r>
          </a:p>
        </p:txBody>
      </p:sp>
      <p:sp>
        <p:nvSpPr>
          <p:cNvPr id="8" name="Slide Number Placeholder 7"/>
          <p:cNvSpPr>
            <a:spLocks noGrp="1"/>
          </p:cNvSpPr>
          <p:nvPr>
            <p:ph type="sldNum" sz="quarter" idx="10"/>
          </p:nvPr>
        </p:nvSpPr>
        <p:spPr/>
        <p:txBody>
          <a:bodyPr/>
          <a:lstStyle/>
          <a:p>
            <a:fld id="{A5A23A7D-4891-5A47-9441-98D2A72CF2F6}" type="slidenum">
              <a:rPr lang="en-US" smtClean="0"/>
              <a:t>28</a:t>
            </a:fld>
            <a:endParaRPr lang="en-US"/>
          </a:p>
        </p:txBody>
      </p:sp>
      <p:sp>
        <p:nvSpPr>
          <p:cNvPr id="3" name="Content Placeholder 2"/>
          <p:cNvSpPr>
            <a:spLocks noGrp="1"/>
          </p:cNvSpPr>
          <p:nvPr>
            <p:ph idx="1"/>
          </p:nvPr>
        </p:nvSpPr>
        <p:spPr>
          <a:xfrm>
            <a:off x="886645" y="5185340"/>
            <a:ext cx="10755085" cy="1672659"/>
          </a:xfrm>
        </p:spPr>
        <p:txBody>
          <a:bodyPr>
            <a:normAutofit/>
          </a:bodyPr>
          <a:lstStyle/>
          <a:p>
            <a:pPr marL="0" indent="0">
              <a:buNone/>
            </a:pPr>
            <a:r>
              <a:rPr lang="en-US" dirty="0"/>
              <a:t>Hash function changes under DIP pool updates</a:t>
            </a:r>
          </a:p>
          <a:p>
            <a:pPr lvl="1"/>
            <a:r>
              <a:rPr lang="en-US" sz="2800" dirty="0"/>
              <a:t>switch does not store connection states</a:t>
            </a:r>
          </a:p>
          <a:p>
            <a:pPr lvl="1"/>
            <a:endParaRPr lang="en-US" sz="2800" dirty="0"/>
          </a:p>
        </p:txBody>
      </p:sp>
      <p:grpSp>
        <p:nvGrpSpPr>
          <p:cNvPr id="4" name="Group 3"/>
          <p:cNvGrpSpPr/>
          <p:nvPr/>
        </p:nvGrpSpPr>
        <p:grpSpPr>
          <a:xfrm>
            <a:off x="8369906" y="4102659"/>
            <a:ext cx="3840374" cy="956236"/>
            <a:chOff x="5686259" y="5278087"/>
            <a:chExt cx="3840374" cy="956236"/>
          </a:xfrm>
        </p:grpSpPr>
        <p:sp>
          <p:nvSpPr>
            <p:cNvPr id="62" name="TextBox 61"/>
            <p:cNvSpPr txBox="1"/>
            <p:nvPr/>
          </p:nvSpPr>
          <p:spPr>
            <a:xfrm>
              <a:off x="6146284" y="5278087"/>
              <a:ext cx="3380349" cy="954107"/>
            </a:xfrm>
            <a:prstGeom prst="rect">
              <a:avLst/>
            </a:prstGeom>
            <a:noFill/>
          </p:spPr>
          <p:txBody>
            <a:bodyPr wrap="none" rtlCol="0">
              <a:spAutoFit/>
            </a:bodyPr>
            <a:lstStyle/>
            <a:p>
              <a:r>
                <a:rPr lang="en-US" sz="2800" dirty="0">
                  <a:solidFill>
                    <a:srgbClr val="00B050"/>
                  </a:solidFill>
                </a:rPr>
                <a:t>Scale to traffic growth</a:t>
              </a:r>
            </a:p>
            <a:p>
              <a:r>
                <a:rPr lang="en-US" sz="2800" dirty="0">
                  <a:solidFill>
                    <a:srgbClr val="FF0000"/>
                  </a:solidFill>
                </a:rPr>
                <a:t>No PCC guarantee</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0876" y="5319923"/>
              <a:ext cx="380967" cy="457200"/>
            </a:xfrm>
            <a:prstGeom prst="rect">
              <a:avLst/>
            </a:prstGeom>
          </p:spPr>
        </p:pic>
        <p:pic>
          <p:nvPicPr>
            <p:cNvPr id="66" name="Picture 6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6259" y="5777123"/>
              <a:ext cx="430200" cy="457200"/>
            </a:xfrm>
            <a:prstGeom prst="rect">
              <a:avLst/>
            </a:prstGeom>
          </p:spPr>
        </p:pic>
      </p:grpSp>
      <p:grpSp>
        <p:nvGrpSpPr>
          <p:cNvPr id="73" name="Group 72"/>
          <p:cNvGrpSpPr/>
          <p:nvPr/>
        </p:nvGrpSpPr>
        <p:grpSpPr>
          <a:xfrm>
            <a:off x="5492507" y="3093312"/>
            <a:ext cx="2189970" cy="1441942"/>
            <a:chOff x="4968885" y="3665993"/>
            <a:chExt cx="2189970" cy="1441942"/>
          </a:xfrm>
        </p:grpSpPr>
        <p:pic>
          <p:nvPicPr>
            <p:cNvPr id="77" name="Picture 7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8329" y="4304817"/>
              <a:ext cx="640080" cy="640080"/>
            </a:xfrm>
            <a:prstGeom prst="rect">
              <a:avLst/>
            </a:prstGeom>
          </p:spPr>
        </p:pic>
        <p:pic>
          <p:nvPicPr>
            <p:cNvPr id="78" name="Picture 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70086" y="4268224"/>
              <a:ext cx="640080" cy="640080"/>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38447" y="4284663"/>
              <a:ext cx="640080" cy="640080"/>
            </a:xfrm>
            <a:prstGeom prst="rect">
              <a:avLst/>
            </a:prstGeom>
          </p:spPr>
        </p:pic>
        <p:sp>
          <p:nvSpPr>
            <p:cNvPr id="80" name="Rounded Rectangle 79"/>
            <p:cNvSpPr/>
            <p:nvPr/>
          </p:nvSpPr>
          <p:spPr>
            <a:xfrm>
              <a:off x="4968885" y="4110188"/>
              <a:ext cx="2151162" cy="997747"/>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81" name="TextBox 80"/>
            <p:cNvSpPr txBox="1"/>
            <p:nvPr/>
          </p:nvSpPr>
          <p:spPr>
            <a:xfrm>
              <a:off x="6408329" y="3665993"/>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grpSp>
      <p:pic>
        <p:nvPicPr>
          <p:cNvPr id="82"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7342" y="3794004"/>
            <a:ext cx="491105" cy="491105"/>
          </a:xfrm>
          <a:prstGeom prst="rect">
            <a:avLst/>
          </a:prstGeom>
        </p:spPr>
      </p:pic>
      <p:sp>
        <p:nvSpPr>
          <p:cNvPr id="86" name="Rectangle 85"/>
          <p:cNvSpPr>
            <a:spLocks noChangeAspect="1"/>
          </p:cNvSpPr>
          <p:nvPr/>
        </p:nvSpPr>
        <p:spPr>
          <a:xfrm>
            <a:off x="6279739" y="3669516"/>
            <a:ext cx="638243" cy="7315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535468" y="1087971"/>
            <a:ext cx="2316532" cy="707886"/>
          </a:xfrm>
          <a:prstGeom prst="rect">
            <a:avLst/>
          </a:prstGeom>
          <a:noFill/>
        </p:spPr>
        <p:txBody>
          <a:bodyPr wrap="none" rtlCol="0">
            <a:spAutoFit/>
          </a:bodyPr>
          <a:lstStyle/>
          <a:p>
            <a:r>
              <a:rPr lang="en-US" sz="2000" dirty="0"/>
              <a:t>Duet [SIGCOMM’14]</a:t>
            </a:r>
          </a:p>
          <a:p>
            <a:r>
              <a:rPr lang="en-US" sz="2000" dirty="0"/>
              <a:t>Rubik [ATC’15]</a:t>
            </a:r>
          </a:p>
        </p:txBody>
      </p:sp>
      <p:sp>
        <p:nvSpPr>
          <p:cNvPr id="33" name="TextBox 32"/>
          <p:cNvSpPr txBox="1"/>
          <p:nvPr/>
        </p:nvSpPr>
        <p:spPr>
          <a:xfrm>
            <a:off x="2224477" y="1851947"/>
            <a:ext cx="2484783" cy="461665"/>
          </a:xfrm>
          <a:prstGeom prst="rect">
            <a:avLst/>
          </a:prstGeom>
          <a:solidFill>
            <a:schemeClr val="bg1"/>
          </a:solidFill>
        </p:spPr>
        <p:txBody>
          <a:bodyPr wrap="none" rtlCol="0">
            <a:spAutoFit/>
          </a:bodyPr>
          <a:lstStyle/>
          <a:p>
            <a:r>
              <a:rPr lang="en-US" sz="2400" dirty="0"/>
              <a:t>ECMP: Hash(p) = 9</a:t>
            </a:r>
          </a:p>
        </p:txBody>
      </p:sp>
      <p:sp>
        <p:nvSpPr>
          <p:cNvPr id="39" name="TextBox 38"/>
          <p:cNvSpPr txBox="1"/>
          <p:nvPr/>
        </p:nvSpPr>
        <p:spPr>
          <a:xfrm>
            <a:off x="3727443" y="2771265"/>
            <a:ext cx="1667444" cy="461665"/>
          </a:xfrm>
          <a:prstGeom prst="rect">
            <a:avLst/>
          </a:prstGeom>
          <a:noFill/>
        </p:spPr>
        <p:txBody>
          <a:bodyPr wrap="none" rtlCol="0">
            <a:spAutoFit/>
          </a:bodyPr>
          <a:lstStyle/>
          <a:p>
            <a:r>
              <a:rPr lang="en-US" sz="2400" dirty="0"/>
              <a:t>Hash(p) % 3</a:t>
            </a:r>
          </a:p>
        </p:txBody>
      </p:sp>
      <p:sp>
        <p:nvSpPr>
          <p:cNvPr id="85" name="Rectangle 84"/>
          <p:cNvSpPr>
            <a:spLocks noChangeAspect="1"/>
          </p:cNvSpPr>
          <p:nvPr/>
        </p:nvSpPr>
        <p:spPr>
          <a:xfrm>
            <a:off x="5573213" y="3654841"/>
            <a:ext cx="628937" cy="731520"/>
          </a:xfrm>
          <a:prstGeom prst="rect">
            <a:avLst/>
          </a:prstGeom>
          <a:noFill/>
          <a:ln w="57150">
            <a:solidFill>
              <a:srgbClr val="00F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a:stCxn id="34" idx="2"/>
            <a:endCxn id="79" idx="0"/>
          </p:cNvCxnSpPr>
          <p:nvPr/>
        </p:nvCxnSpPr>
        <p:spPr>
          <a:xfrm>
            <a:off x="5129630" y="2399350"/>
            <a:ext cx="752479" cy="1312632"/>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7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725262" y="1759270"/>
            <a:ext cx="808735" cy="64008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9" name="Group 18"/>
          <p:cNvGrpSpPr/>
          <p:nvPr/>
        </p:nvGrpSpPr>
        <p:grpSpPr>
          <a:xfrm>
            <a:off x="5253383" y="1201648"/>
            <a:ext cx="2318648" cy="1047014"/>
            <a:chOff x="4134881" y="1031225"/>
            <a:chExt cx="2318648" cy="1047014"/>
          </a:xfrm>
        </p:grpSpPr>
        <p:sp>
          <p:nvSpPr>
            <p:cNvPr id="13" name="Left Arrow 12"/>
            <p:cNvSpPr/>
            <p:nvPr/>
          </p:nvSpPr>
          <p:spPr>
            <a:xfrm>
              <a:off x="4532143" y="1579997"/>
              <a:ext cx="712346" cy="498242"/>
            </a:xfrm>
            <a:prstGeom prst="left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4134881" y="1031225"/>
              <a:ext cx="2318648" cy="461665"/>
            </a:xfrm>
            <a:prstGeom prst="rect">
              <a:avLst/>
            </a:prstGeom>
          </p:spPr>
          <p:txBody>
            <a:bodyPr wrap="none">
              <a:spAutoFit/>
            </a:bodyPr>
            <a:lstStyle/>
            <a:p>
              <a:r>
                <a:rPr lang="en-US" sz="2400" dirty="0">
                  <a:solidFill>
                    <a:srgbClr val="FF0000"/>
                  </a:solidFill>
                </a:rPr>
                <a:t>Partial offloading</a:t>
              </a:r>
            </a:p>
          </p:txBody>
        </p:sp>
      </p:grpSp>
      <p:cxnSp>
        <p:nvCxnSpPr>
          <p:cNvPr id="87" name="Straight Arrow Connector 86"/>
          <p:cNvCxnSpPr>
            <a:stCxn id="34" idx="2"/>
            <a:endCxn id="78" idx="0"/>
          </p:cNvCxnSpPr>
          <p:nvPr/>
        </p:nvCxnSpPr>
        <p:spPr>
          <a:xfrm>
            <a:off x="5129630" y="2399350"/>
            <a:ext cx="1484118" cy="1296193"/>
          </a:xfrm>
          <a:prstGeom prst="straightConnector1">
            <a:avLst/>
          </a:prstGeom>
          <a:ln w="38100" cmpd="sng">
            <a:solidFill>
              <a:srgbClr val="0000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995739" y="2769079"/>
            <a:ext cx="1667444" cy="461665"/>
          </a:xfrm>
          <a:prstGeom prst="rect">
            <a:avLst/>
          </a:prstGeom>
          <a:noFill/>
        </p:spPr>
        <p:txBody>
          <a:bodyPr wrap="none" rtlCol="0">
            <a:spAutoFit/>
          </a:bodyPr>
          <a:lstStyle/>
          <a:p>
            <a:r>
              <a:rPr lang="en-US" sz="2400" dirty="0"/>
              <a:t>Hash(p) % 2</a:t>
            </a:r>
          </a:p>
        </p:txBody>
      </p:sp>
      <p:cxnSp>
        <p:nvCxnSpPr>
          <p:cNvPr id="64" name="Straight Arrow Connector 63"/>
          <p:cNvCxnSpPr/>
          <p:nvPr/>
        </p:nvCxnSpPr>
        <p:spPr>
          <a:xfrm>
            <a:off x="5130941" y="1289875"/>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264188" y="2175865"/>
            <a:ext cx="3271280" cy="461665"/>
          </a:xfrm>
          <a:prstGeom prst="rect">
            <a:avLst/>
          </a:prstGeom>
        </p:spPr>
        <p:txBody>
          <a:bodyPr wrap="square">
            <a:spAutoFit/>
          </a:bodyPr>
          <a:lstStyle/>
          <a:p>
            <a:r>
              <a:rPr lang="en-US" sz="2400"/>
              <a:t>Software load </a:t>
            </a:r>
            <a:r>
              <a:rPr lang="en-US" sz="2400" dirty="0"/>
              <a:t>balancer</a:t>
            </a: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43776" y="1683567"/>
            <a:ext cx="638814" cy="640080"/>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86576" y="1683567"/>
            <a:ext cx="638814" cy="640080"/>
          </a:xfrm>
          <a:prstGeom prst="rect">
            <a:avLst/>
          </a:prstGeom>
        </p:spPr>
      </p:pic>
    </p:spTree>
    <p:extLst>
      <p:ext uri="{BB962C8B-B14F-4D97-AF65-F5344CB8AC3E}">
        <p14:creationId xmlns:p14="http://schemas.microsoft.com/office/powerpoint/2010/main" val="3002870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6" grpId="0" animBg="1"/>
      <p:bldP spid="39" grpId="0"/>
      <p:bldP spid="85" grpId="0" animBg="1"/>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548573" y="2079151"/>
          <a:ext cx="8454582" cy="2194560"/>
        </p:xfrm>
        <a:graphic>
          <a:graphicData uri="http://schemas.openxmlformats.org/drawingml/2006/table">
            <a:tbl>
              <a:tblPr firstRow="1" bandRow="1">
                <a:tableStyleId>{5940675A-B579-460E-94D1-54222C63F5DA}</a:tableStyleId>
              </a:tblPr>
              <a:tblGrid>
                <a:gridCol w="3201607">
                  <a:extLst>
                    <a:ext uri="{9D8B030D-6E8A-4147-A177-3AD203B41FA5}">
                      <a16:colId xmlns:a16="http://schemas.microsoft.com/office/drawing/2014/main" val="20000"/>
                    </a:ext>
                  </a:extLst>
                </a:gridCol>
                <a:gridCol w="3094800">
                  <a:extLst>
                    <a:ext uri="{9D8B030D-6E8A-4147-A177-3AD203B41FA5}">
                      <a16:colId xmlns:a16="http://schemas.microsoft.com/office/drawing/2014/main" val="20001"/>
                    </a:ext>
                  </a:extLst>
                </a:gridCol>
                <a:gridCol w="2158175">
                  <a:extLst>
                    <a:ext uri="{9D8B030D-6E8A-4147-A177-3AD203B41FA5}">
                      <a16:colId xmlns:a16="http://schemas.microsoft.com/office/drawing/2014/main" val="20002"/>
                    </a:ext>
                  </a:extLst>
                </a:gridCol>
              </a:tblGrid>
              <a:tr h="548640">
                <a:tc>
                  <a:txBody>
                    <a:bodyPr/>
                    <a:lstStyle/>
                    <a:p>
                      <a:endParaRPr lang="en-US" sz="2000" dirty="0">
                        <a:latin typeface="Verdana" charset="0"/>
                        <a:ea typeface="Verdana" charset="0"/>
                        <a:cs typeface="Verdana" charset="0"/>
                      </a:endParaRPr>
                    </a:p>
                  </a:txBody>
                  <a:tcPr/>
                </a:tc>
                <a:tc>
                  <a:txBody>
                    <a:bodyPr/>
                    <a:lstStyle/>
                    <a:p>
                      <a:pPr algn="l"/>
                      <a:r>
                        <a:rPr lang="en-US" sz="2000" dirty="0">
                          <a:latin typeface="Verdana" charset="0"/>
                          <a:ea typeface="Verdana" charset="0"/>
                          <a:cs typeface="Verdana" charset="0"/>
                        </a:rPr>
                        <a:t>Scale to traffic growth</a:t>
                      </a:r>
                    </a:p>
                  </a:txBody>
                  <a:tcPr/>
                </a:tc>
                <a:tc>
                  <a:txBody>
                    <a:bodyPr/>
                    <a:lstStyle/>
                    <a:p>
                      <a:pPr algn="l"/>
                      <a:r>
                        <a:rPr lang="en-US" sz="2000" dirty="0">
                          <a:latin typeface="Verdana" charset="0"/>
                          <a:ea typeface="Verdana" charset="0"/>
                          <a:cs typeface="Verdana" charset="0"/>
                        </a:rPr>
                        <a:t>PCC guarantee</a:t>
                      </a:r>
                    </a:p>
                  </a:txBody>
                  <a:tcPr/>
                </a:tc>
                <a:extLst>
                  <a:ext uri="{0D108BD9-81ED-4DB2-BD59-A6C34878D82A}">
                    <a16:rowId xmlns:a16="http://schemas.microsoft.com/office/drawing/2014/main" val="10000"/>
                  </a:ext>
                </a:extLst>
              </a:tr>
              <a:tr h="548640">
                <a:tc>
                  <a:txBody>
                    <a:bodyPr/>
                    <a:lstStyle/>
                    <a:p>
                      <a:pPr>
                        <a:lnSpc>
                          <a:spcPct val="100000"/>
                        </a:lnSpc>
                      </a:pPr>
                      <a:r>
                        <a:rPr lang="en-US" sz="2000" dirty="0">
                          <a:latin typeface="Verdana" charset="0"/>
                          <a:ea typeface="Verdana" charset="0"/>
                          <a:cs typeface="Verdana" charset="0"/>
                        </a:rPr>
                        <a:t>Software load balancer</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1"/>
                  </a:ext>
                </a:extLst>
              </a:tr>
              <a:tr h="548640">
                <a:tc>
                  <a:txBody>
                    <a:bodyPr/>
                    <a:lstStyle/>
                    <a:p>
                      <a:pPr>
                        <a:lnSpc>
                          <a:spcPct val="100000"/>
                        </a:lnSpc>
                      </a:pPr>
                      <a:r>
                        <a:rPr lang="en-US" sz="2000" dirty="0">
                          <a:latin typeface="Verdana" charset="0"/>
                          <a:ea typeface="Verdana" charset="0"/>
                          <a:cs typeface="Verdana" charset="0"/>
                        </a:rPr>
                        <a:t>Partial offloading</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2"/>
                  </a:ext>
                </a:extLst>
              </a:tr>
              <a:tr h="548640">
                <a:tc>
                  <a:txBody>
                    <a:bodyPr/>
                    <a:lstStyle/>
                    <a:p>
                      <a:pPr>
                        <a:lnSpc>
                          <a:spcPct val="100000"/>
                        </a:lnSpc>
                      </a:pPr>
                      <a:r>
                        <a:rPr lang="en-US" sz="2000" dirty="0">
                          <a:latin typeface="Verdana" charset="0"/>
                          <a:ea typeface="Verdana" charset="0"/>
                          <a:cs typeface="Verdana" charset="0"/>
                        </a:rPr>
                        <a:t>SilkRoad</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noAutofit/>
          </a:bodyPr>
          <a:lstStyle/>
          <a:p>
            <a:r>
              <a:rPr lang="en-US" dirty="0"/>
              <a:t>SilkRoad</a:t>
            </a:r>
          </a:p>
        </p:txBody>
      </p:sp>
      <p:sp>
        <p:nvSpPr>
          <p:cNvPr id="4" name="Slide Number Placeholder 3"/>
          <p:cNvSpPr>
            <a:spLocks noGrp="1"/>
          </p:cNvSpPr>
          <p:nvPr>
            <p:ph type="sldNum" sz="quarter" idx="10"/>
          </p:nvPr>
        </p:nvSpPr>
        <p:spPr/>
        <p:txBody>
          <a:bodyPr/>
          <a:lstStyle/>
          <a:p>
            <a:fld id="{A5A23A7D-4891-5A47-9441-98D2A72CF2F6}" type="slidenum">
              <a:rPr lang="en-US" smtClean="0"/>
              <a:pPr/>
              <a:t>29</a:t>
            </a:fld>
            <a:endParaRPr lang="en-US"/>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183" y="3847222"/>
            <a:ext cx="304774" cy="365760"/>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93381" y="3841776"/>
            <a:ext cx="304774" cy="365760"/>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70490" y="2776729"/>
            <a:ext cx="344160" cy="365760"/>
          </a:xfrm>
          <a:prstGeom prst="rect">
            <a:avLst/>
          </a:prstGeom>
          <a:solidFill>
            <a:schemeClr val="bg1"/>
          </a:solidFill>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55707" y="3304267"/>
            <a:ext cx="344160" cy="365760"/>
          </a:xfrm>
          <a:prstGeom prst="rect">
            <a:avLst/>
          </a:prstGeom>
          <a:solidFill>
            <a:schemeClr val="bg1"/>
          </a:solidFill>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183" y="3324634"/>
            <a:ext cx="304774" cy="3657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93381" y="2724079"/>
            <a:ext cx="304774" cy="365760"/>
          </a:xfrm>
          <a:prstGeom prst="rect">
            <a:avLst/>
          </a:prstGeom>
        </p:spPr>
      </p:pic>
      <p:grpSp>
        <p:nvGrpSpPr>
          <p:cNvPr id="65" name="Group 64"/>
          <p:cNvGrpSpPr/>
          <p:nvPr/>
        </p:nvGrpSpPr>
        <p:grpSpPr>
          <a:xfrm>
            <a:off x="6926662" y="3779829"/>
            <a:ext cx="4062764" cy="2184184"/>
            <a:chOff x="5277677" y="2681172"/>
            <a:chExt cx="4062764" cy="2184184"/>
          </a:xfrm>
        </p:grpSpPr>
        <p:grpSp>
          <p:nvGrpSpPr>
            <p:cNvPr id="19" name="Group 18"/>
            <p:cNvGrpSpPr/>
            <p:nvPr/>
          </p:nvGrpSpPr>
          <p:grpSpPr>
            <a:xfrm>
              <a:off x="5277677" y="3086210"/>
              <a:ext cx="4062764" cy="1779146"/>
              <a:chOff x="3644261" y="3324416"/>
              <a:chExt cx="5536450" cy="1779146"/>
            </a:xfrm>
          </p:grpSpPr>
          <p:cxnSp>
            <p:nvCxnSpPr>
              <p:cNvPr id="20" name="Straight Arrow Connector 19"/>
              <p:cNvCxnSpPr>
                <a:endCxn id="31" idx="5"/>
              </p:cNvCxnSpPr>
              <p:nvPr/>
            </p:nvCxnSpPr>
            <p:spPr>
              <a:xfrm flipH="1" flipV="1">
                <a:off x="7019109" y="3324416"/>
                <a:ext cx="507387" cy="313043"/>
              </a:xfrm>
              <a:prstGeom prst="straightConnector1">
                <a:avLst/>
              </a:prstGeom>
              <a:ln w="38100">
                <a:solidFill>
                  <a:srgbClr val="0033CC"/>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44261" y="3718567"/>
                <a:ext cx="5536450" cy="1384995"/>
              </a:xfrm>
              <a:prstGeom prst="rect">
                <a:avLst/>
              </a:prstGeom>
              <a:noFill/>
            </p:spPr>
            <p:txBody>
              <a:bodyPr wrap="square" rtlCol="0">
                <a:spAutoFit/>
              </a:bodyPr>
              <a:lstStyle/>
              <a:p>
                <a:r>
                  <a:rPr lang="en-US" sz="2800" b="1" dirty="0">
                    <a:solidFill>
                      <a:srgbClr val="0033CC"/>
                    </a:solidFill>
                  </a:rPr>
                  <a:t>Challenge: guarantee PCC under multi-</a:t>
                </a:r>
                <a:r>
                  <a:rPr lang="en-US" sz="2800" b="1" dirty="0" err="1">
                    <a:solidFill>
                      <a:srgbClr val="0033CC"/>
                    </a:solidFill>
                  </a:rPr>
                  <a:t>Tbps</a:t>
                </a:r>
                <a:endParaRPr lang="en-US" sz="2800" b="1" dirty="0">
                  <a:solidFill>
                    <a:srgbClr val="0033CC"/>
                  </a:solidFill>
                </a:endParaRPr>
              </a:p>
              <a:p>
                <a:endParaRPr lang="en-US" sz="2800" b="1" dirty="0">
                  <a:solidFill>
                    <a:srgbClr val="0033CC"/>
                  </a:solidFill>
                </a:endParaRPr>
              </a:p>
            </p:txBody>
          </p:sp>
        </p:grpSp>
        <p:sp>
          <p:nvSpPr>
            <p:cNvPr id="31" name="Oval 30"/>
            <p:cNvSpPr/>
            <p:nvPr/>
          </p:nvSpPr>
          <p:spPr>
            <a:xfrm>
              <a:off x="6778167" y="2681172"/>
              <a:ext cx="1143508" cy="474531"/>
            </a:xfrm>
            <a:prstGeom prst="ellipse">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Content Placeholder 2"/>
          <p:cNvSpPr txBox="1">
            <a:spLocks/>
          </p:cNvSpPr>
          <p:nvPr/>
        </p:nvSpPr>
        <p:spPr>
          <a:xfrm>
            <a:off x="-52669" y="944043"/>
            <a:ext cx="12192000" cy="1963838"/>
          </a:xfrm>
          <a:prstGeom prst="rect">
            <a:avLst/>
          </a:prstGeom>
        </p:spPr>
        <p:txBody>
          <a:bodyPr vert="horz" lIns="91440" tIns="45720" rIns="91440" bIns="45720" rtlCol="0">
            <a:normAutofit/>
          </a:bodyPr>
          <a:lstStyle>
            <a:lvl1pPr marL="256032" indent="-256032" algn="l" defTabSz="457200" rtl="0" eaLnBrk="1" latinLnBrk="0" hangingPunct="1">
              <a:spcBef>
                <a:spcPct val="20000"/>
              </a:spcBef>
              <a:buFont typeface="Arial"/>
              <a:buChar char="•"/>
              <a:defRPr sz="3200" kern="1200">
                <a:solidFill>
                  <a:srgbClr val="0000FF"/>
                </a:solidFill>
                <a:latin typeface="Verdana" charset="0"/>
                <a:ea typeface="Verdana" charset="0"/>
                <a:cs typeface="Verdana" charset="0"/>
              </a:defRPr>
            </a:lvl1pPr>
            <a:lvl2pPr marL="742950" indent="-285750" algn="l" defTabSz="457200" rtl="0" eaLnBrk="1" latinLnBrk="0" hangingPunct="1">
              <a:spcBef>
                <a:spcPct val="20000"/>
              </a:spcBef>
              <a:buFont typeface="Arial"/>
              <a:buChar char="–"/>
              <a:defRPr sz="2800" kern="1200">
                <a:solidFill>
                  <a:schemeClr val="tx1"/>
                </a:solidFill>
                <a:latin typeface="Verdana" charset="0"/>
                <a:ea typeface="Verdana" charset="0"/>
                <a:cs typeface="Verdana" charset="0"/>
              </a:defRPr>
            </a:lvl2pPr>
            <a:lvl3pPr marL="11430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3pPr>
            <a:lvl4pPr marL="16002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4pPr>
            <a:lvl5pPr marL="20574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2400" dirty="0"/>
          </a:p>
        </p:txBody>
      </p:sp>
      <p:sp>
        <p:nvSpPr>
          <p:cNvPr id="93" name="Rectangle 92"/>
          <p:cNvSpPr/>
          <p:nvPr/>
        </p:nvSpPr>
        <p:spPr>
          <a:xfrm>
            <a:off x="1561999" y="2656984"/>
            <a:ext cx="8213529" cy="4791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1561999" y="3208687"/>
            <a:ext cx="8200104" cy="5117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967775" y="3778054"/>
            <a:ext cx="5904228" cy="1755071"/>
            <a:chOff x="1913977" y="2134649"/>
            <a:chExt cx="5904228" cy="1755071"/>
          </a:xfrm>
        </p:grpSpPr>
        <p:grpSp>
          <p:nvGrpSpPr>
            <p:cNvPr id="35" name="Group 34"/>
            <p:cNvGrpSpPr/>
            <p:nvPr/>
          </p:nvGrpSpPr>
          <p:grpSpPr>
            <a:xfrm>
              <a:off x="1913977" y="2580888"/>
              <a:ext cx="4928182" cy="1308832"/>
              <a:chOff x="7075584" y="2814663"/>
              <a:chExt cx="4928182" cy="1308832"/>
            </a:xfrm>
          </p:grpSpPr>
          <p:cxnSp>
            <p:nvCxnSpPr>
              <p:cNvPr id="37" name="Straight Arrow Connector 36"/>
              <p:cNvCxnSpPr/>
              <p:nvPr/>
            </p:nvCxnSpPr>
            <p:spPr>
              <a:xfrm flipV="1">
                <a:off x="11607858" y="2814663"/>
                <a:ext cx="395908" cy="308494"/>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075584" y="3169388"/>
                <a:ext cx="3898437" cy="954107"/>
              </a:xfrm>
              <a:prstGeom prst="rect">
                <a:avLst/>
              </a:prstGeom>
              <a:noFill/>
            </p:spPr>
            <p:txBody>
              <a:bodyPr wrap="square" rtlCol="0">
                <a:spAutoFit/>
              </a:bodyPr>
              <a:lstStyle/>
              <a:p>
                <a:r>
                  <a:rPr lang="en-US" sz="2800" b="1" dirty="0">
                    <a:solidFill>
                      <a:srgbClr val="BD0A12"/>
                    </a:solidFill>
                  </a:rPr>
                  <a:t>Build on switching ASICs </a:t>
                </a:r>
              </a:p>
              <a:p>
                <a:r>
                  <a:rPr lang="en-US" sz="2800" b="1" dirty="0">
                    <a:solidFill>
                      <a:srgbClr val="BD0A12"/>
                    </a:solidFill>
                  </a:rPr>
                  <a:t>with multi-</a:t>
                </a:r>
                <a:r>
                  <a:rPr lang="en-US" sz="2800" b="1" dirty="0" err="1">
                    <a:solidFill>
                      <a:srgbClr val="BD0A12"/>
                    </a:solidFill>
                  </a:rPr>
                  <a:t>Tbps</a:t>
                </a:r>
                <a:endParaRPr lang="en-US" sz="2800" b="1" dirty="0">
                  <a:solidFill>
                    <a:srgbClr val="BD0A12"/>
                  </a:solidFill>
                </a:endParaRPr>
              </a:p>
            </p:txBody>
          </p:sp>
        </p:grpSp>
        <p:sp>
          <p:nvSpPr>
            <p:cNvPr id="36" name="Oval 35"/>
            <p:cNvSpPr/>
            <p:nvPr/>
          </p:nvSpPr>
          <p:spPr>
            <a:xfrm>
              <a:off x="6674696" y="2134649"/>
              <a:ext cx="1143509" cy="522801"/>
            </a:xfrm>
            <a:prstGeom prst="ellipse">
              <a:avLst/>
            </a:prstGeom>
            <a:noFill/>
            <a:ln w="38100">
              <a:solidFill>
                <a:srgbClr val="BD0A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p:cNvSpPr/>
          <p:nvPr/>
        </p:nvSpPr>
        <p:spPr>
          <a:xfrm>
            <a:off x="1561999" y="3759516"/>
            <a:ext cx="8213530" cy="4627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1"/>
          <p:cNvSpPr txBox="1">
            <a:spLocks/>
          </p:cNvSpPr>
          <p:nvPr/>
        </p:nvSpPr>
        <p:spPr>
          <a:xfrm>
            <a:off x="762000" y="1324874"/>
            <a:ext cx="11430000" cy="5533125"/>
          </a:xfrm>
          <a:prstGeom prst="rect">
            <a:avLst/>
          </a:prstGeom>
        </p:spPr>
        <p:txBody>
          <a:bodyPr vert="horz" lIns="91440" tIns="45720" rIns="91440" bIns="45720" rtlCol="0">
            <a:normAutofit/>
          </a:bodyPr>
          <a:lstStyle>
            <a:lvl1pPr marL="256032" indent="-256032" algn="l" defTabSz="457200" rtl="0" eaLnBrk="1" latinLnBrk="0" hangingPunct="1">
              <a:spcBef>
                <a:spcPct val="20000"/>
              </a:spcBef>
              <a:buFont typeface="Arial"/>
              <a:buChar char="•"/>
              <a:defRPr sz="2800" kern="1200">
                <a:solidFill>
                  <a:srgbClr val="0000FF"/>
                </a:solidFill>
                <a:latin typeface="Verdana" charset="0"/>
                <a:ea typeface="Verdana" charset="0"/>
                <a:cs typeface="Verdana" charset="0"/>
              </a:defRPr>
            </a:lvl1pPr>
            <a:lvl2pPr marL="742950" indent="-285750" algn="l" defTabSz="457200" rtl="0" eaLnBrk="1" latinLnBrk="0" hangingPunct="1">
              <a:spcBef>
                <a:spcPct val="20000"/>
              </a:spcBef>
              <a:buFont typeface="Arial"/>
              <a:buChar char="–"/>
              <a:defRPr sz="2400" kern="1200">
                <a:solidFill>
                  <a:schemeClr val="tx1"/>
                </a:solidFill>
                <a:latin typeface="Verdana" charset="0"/>
                <a:ea typeface="Verdana" charset="0"/>
                <a:cs typeface="Verdana" charset="0"/>
              </a:defRPr>
            </a:lvl2pPr>
            <a:lvl3pPr marL="11430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3pPr>
            <a:lvl4pPr marL="16002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4pPr>
            <a:lvl5pPr marL="20574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Address such challenges using hardware primitives</a:t>
            </a:r>
          </a:p>
          <a:p>
            <a:endParaRPr lang="en-US" dirty="0"/>
          </a:p>
        </p:txBody>
      </p:sp>
    </p:spTree>
    <p:extLst>
      <p:ext uri="{BB962C8B-B14F-4D97-AF65-F5344CB8AC3E}">
        <p14:creationId xmlns:p14="http://schemas.microsoft.com/office/powerpoint/2010/main" val="11414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94"/>
                                        </p:tgtEl>
                                      </p:cBhvr>
                                    </p:animEffect>
                                    <p:set>
                                      <p:cBhvr>
                                        <p:cTn id="12" dur="1" fill="hold">
                                          <p:stCondLst>
                                            <p:cond delay="499"/>
                                          </p:stCondLst>
                                        </p:cTn>
                                        <p:tgtEl>
                                          <p:spTgt spid="9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0" nodeType="clickEffect">
                                  <p:stCondLst>
                                    <p:cond delay="0"/>
                                  </p:stCondLst>
                                  <p:childTnLst>
                                    <p:animEffect transition="out" filter="randombar(horizontal)">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randombar(horizontal)">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3" grpId="0" animBg="1"/>
      <p:bldP spid="9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Various </a:t>
            </a:r>
            <a:r>
              <a:rPr lang="en-US"/>
              <a:t>Application over Internet</a:t>
            </a:r>
            <a:endParaRPr lang="en-US" dirty="0"/>
          </a:p>
        </p:txBody>
      </p:sp>
      <p:sp>
        <p:nvSpPr>
          <p:cNvPr id="7" name="Slide Number Placeholder 6"/>
          <p:cNvSpPr>
            <a:spLocks noGrp="1"/>
          </p:cNvSpPr>
          <p:nvPr>
            <p:ph type="sldNum" sz="quarter" idx="12"/>
          </p:nvPr>
        </p:nvSpPr>
        <p:spPr/>
        <p:txBody>
          <a:bodyPr/>
          <a:lstStyle/>
          <a:p>
            <a:fld id="{76A24A3C-1A67-456D-B525-A9BEE51E7E0D}" type="slidenum">
              <a:rPr lang="en-US" smtClean="0"/>
              <a:t>3</a:t>
            </a:fld>
            <a:endParaRPr lang="en-US" dirty="0"/>
          </a:p>
        </p:txBody>
      </p:sp>
      <p:pic>
        <p:nvPicPr>
          <p:cNvPr id="11" name="Graphic 10" descr="Laptop">
            <a:extLst>
              <a:ext uri="{FF2B5EF4-FFF2-40B4-BE49-F238E27FC236}">
                <a16:creationId xmlns:a16="http://schemas.microsoft.com/office/drawing/2014/main" id="{6388DA5A-E971-45CC-A82A-97819C5151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654" y="2273268"/>
            <a:ext cx="290512" cy="290512"/>
          </a:xfrm>
          <a:prstGeom prst="rect">
            <a:avLst/>
          </a:prstGeom>
        </p:spPr>
      </p:pic>
      <p:pic>
        <p:nvPicPr>
          <p:cNvPr id="12" name="Graphic 11" descr="Laptop">
            <a:extLst>
              <a:ext uri="{FF2B5EF4-FFF2-40B4-BE49-F238E27FC236}">
                <a16:creationId xmlns:a16="http://schemas.microsoft.com/office/drawing/2014/main" id="{358209E3-BDEC-4249-B2C6-FB654E2179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94" y="4074064"/>
            <a:ext cx="290512" cy="290512"/>
          </a:xfrm>
          <a:prstGeom prst="rect">
            <a:avLst/>
          </a:prstGeom>
        </p:spPr>
      </p:pic>
      <p:pic>
        <p:nvPicPr>
          <p:cNvPr id="13" name="Graphic 12" descr="Smart Phone">
            <a:extLst>
              <a:ext uri="{FF2B5EF4-FFF2-40B4-BE49-F238E27FC236}">
                <a16:creationId xmlns:a16="http://schemas.microsoft.com/office/drawing/2014/main" id="{92471B12-BBEA-43B8-A271-D116E6E63EF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66718" y="4844154"/>
            <a:ext cx="195263" cy="195263"/>
          </a:xfrm>
          <a:prstGeom prst="rect">
            <a:avLst/>
          </a:prstGeom>
        </p:spPr>
      </p:pic>
      <p:sp>
        <p:nvSpPr>
          <p:cNvPr id="8" name="Oval 7">
            <a:extLst>
              <a:ext uri="{FF2B5EF4-FFF2-40B4-BE49-F238E27FC236}">
                <a16:creationId xmlns:a16="http://schemas.microsoft.com/office/drawing/2014/main" id="{F5B6313E-41B3-4753-8106-855D5A686CA5}"/>
              </a:ext>
            </a:extLst>
          </p:cNvPr>
          <p:cNvSpPr/>
          <p:nvPr/>
        </p:nvSpPr>
        <p:spPr>
          <a:xfrm>
            <a:off x="219100" y="3571766"/>
            <a:ext cx="3068666" cy="2495227"/>
          </a:xfrm>
          <a:prstGeom prst="ellipse">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Radio Access Network</a:t>
            </a:r>
          </a:p>
        </p:txBody>
      </p:sp>
      <p:pic>
        <p:nvPicPr>
          <p:cNvPr id="15" name="Graphic 14" descr="Wireless">
            <a:extLst>
              <a:ext uri="{FF2B5EF4-FFF2-40B4-BE49-F238E27FC236}">
                <a16:creationId xmlns:a16="http://schemas.microsoft.com/office/drawing/2014/main" id="{8E5D6EC4-E92F-499D-A689-3FB2FF71D5D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284876" y="2068443"/>
            <a:ext cx="350081" cy="350081"/>
          </a:xfrm>
          <a:prstGeom prst="rect">
            <a:avLst/>
          </a:prstGeom>
        </p:spPr>
      </p:pic>
      <p:pic>
        <p:nvPicPr>
          <p:cNvPr id="17" name="Graphic 16" descr="Cell Tower">
            <a:extLst>
              <a:ext uri="{FF2B5EF4-FFF2-40B4-BE49-F238E27FC236}">
                <a16:creationId xmlns:a16="http://schemas.microsoft.com/office/drawing/2014/main" id="{4A707D0A-B62C-4E7A-A4B9-8807350CFE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606" y="4042487"/>
            <a:ext cx="457200" cy="457200"/>
          </a:xfrm>
          <a:prstGeom prst="rect">
            <a:avLst/>
          </a:prstGeom>
        </p:spPr>
      </p:pic>
      <p:pic>
        <p:nvPicPr>
          <p:cNvPr id="18" name="Graphic 17" descr="Cell Tower">
            <a:extLst>
              <a:ext uri="{FF2B5EF4-FFF2-40B4-BE49-F238E27FC236}">
                <a16:creationId xmlns:a16="http://schemas.microsoft.com/office/drawing/2014/main" id="{DB62EDB2-B22E-485F-8B73-D3E36F8669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733" y="5080824"/>
            <a:ext cx="457200" cy="457200"/>
          </a:xfrm>
          <a:prstGeom prst="rect">
            <a:avLst/>
          </a:prstGeom>
        </p:spPr>
      </p:pic>
      <p:pic>
        <p:nvPicPr>
          <p:cNvPr id="20" name="Graphic 19" descr="Car">
            <a:extLst>
              <a:ext uri="{FF2B5EF4-FFF2-40B4-BE49-F238E27FC236}">
                <a16:creationId xmlns:a16="http://schemas.microsoft.com/office/drawing/2014/main" id="{24763646-25ED-4C81-B8C5-15B27E63054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38227" y="4095193"/>
            <a:ext cx="335797" cy="335797"/>
          </a:xfrm>
          <a:prstGeom prst="rect">
            <a:avLst/>
          </a:prstGeom>
        </p:spPr>
      </p:pic>
      <p:pic>
        <p:nvPicPr>
          <p:cNvPr id="21" name="Graphic 20" descr="Cell Tower">
            <a:extLst>
              <a:ext uri="{FF2B5EF4-FFF2-40B4-BE49-F238E27FC236}">
                <a16:creationId xmlns:a16="http://schemas.microsoft.com/office/drawing/2014/main" id="{E50E2BAB-76DC-451B-A868-57F05270AE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72451" y="4810817"/>
            <a:ext cx="457200" cy="457200"/>
          </a:xfrm>
          <a:prstGeom prst="rect">
            <a:avLst/>
          </a:prstGeom>
        </p:spPr>
      </p:pic>
      <p:sp>
        <p:nvSpPr>
          <p:cNvPr id="22" name="Cloud 21">
            <a:extLst>
              <a:ext uri="{FF2B5EF4-FFF2-40B4-BE49-F238E27FC236}">
                <a16:creationId xmlns:a16="http://schemas.microsoft.com/office/drawing/2014/main" id="{9FDC9C18-0630-4183-B243-BA2EF3117892}"/>
              </a:ext>
            </a:extLst>
          </p:cNvPr>
          <p:cNvSpPr/>
          <p:nvPr/>
        </p:nvSpPr>
        <p:spPr>
          <a:xfrm>
            <a:off x="3553466" y="4042487"/>
            <a:ext cx="2689540" cy="135610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Mobile Backhaul</a:t>
            </a:r>
            <a:br>
              <a:rPr lang="en-US" sz="2000" b="1" dirty="0"/>
            </a:br>
            <a:r>
              <a:rPr lang="en-US" sz="2000" b="1" dirty="0"/>
              <a:t>(IP Transport)</a:t>
            </a:r>
          </a:p>
        </p:txBody>
      </p:sp>
      <p:sp>
        <p:nvSpPr>
          <p:cNvPr id="25" name="Thought Bubble: Cloud 24">
            <a:extLst>
              <a:ext uri="{FF2B5EF4-FFF2-40B4-BE49-F238E27FC236}">
                <a16:creationId xmlns:a16="http://schemas.microsoft.com/office/drawing/2014/main" id="{335FBC11-017E-4026-8264-3D562BB228A8}"/>
              </a:ext>
            </a:extLst>
          </p:cNvPr>
          <p:cNvSpPr/>
          <p:nvPr/>
        </p:nvSpPr>
        <p:spPr>
          <a:xfrm>
            <a:off x="9515959" y="2563780"/>
            <a:ext cx="1914041" cy="1503336"/>
          </a:xfrm>
          <a:prstGeom prst="cloudCallout">
            <a:avLst>
              <a:gd name="adj1" fmla="val -69821"/>
              <a:gd name="adj2" fmla="val -400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Core</a:t>
            </a:r>
            <a:br>
              <a:rPr lang="en-US" sz="2400" b="1" dirty="0"/>
            </a:br>
            <a:r>
              <a:rPr lang="en-US" sz="2400" b="1" dirty="0"/>
              <a:t>Cloud</a:t>
            </a:r>
          </a:p>
        </p:txBody>
      </p:sp>
      <p:sp>
        <p:nvSpPr>
          <p:cNvPr id="26" name="Thought Bubble: Cloud 25">
            <a:extLst>
              <a:ext uri="{FF2B5EF4-FFF2-40B4-BE49-F238E27FC236}">
                <a16:creationId xmlns:a16="http://schemas.microsoft.com/office/drawing/2014/main" id="{0AECDE0E-2F64-494A-BC69-2C4C84552C62}"/>
              </a:ext>
            </a:extLst>
          </p:cNvPr>
          <p:cNvSpPr/>
          <p:nvPr/>
        </p:nvSpPr>
        <p:spPr>
          <a:xfrm>
            <a:off x="3553466" y="5610994"/>
            <a:ext cx="1914041" cy="1247006"/>
          </a:xfrm>
          <a:prstGeom prst="cloudCallout">
            <a:avLst>
              <a:gd name="adj1" fmla="val -54436"/>
              <a:gd name="adj2" fmla="val -84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Edge</a:t>
            </a:r>
            <a:br>
              <a:rPr lang="en-US" sz="2400" b="1" dirty="0"/>
            </a:br>
            <a:r>
              <a:rPr lang="en-US" sz="2400" b="1" dirty="0"/>
              <a:t>Cloud</a:t>
            </a:r>
          </a:p>
        </p:txBody>
      </p:sp>
      <p:cxnSp>
        <p:nvCxnSpPr>
          <p:cNvPr id="28" name="Straight Connector 27">
            <a:extLst>
              <a:ext uri="{FF2B5EF4-FFF2-40B4-BE49-F238E27FC236}">
                <a16:creationId xmlns:a16="http://schemas.microsoft.com/office/drawing/2014/main" id="{EADD07A3-6F47-4395-9B09-3BE2806835B7}"/>
              </a:ext>
            </a:extLst>
          </p:cNvPr>
          <p:cNvCxnSpPr>
            <a:stCxn id="8" idx="6"/>
            <a:endCxn id="22" idx="2"/>
          </p:cNvCxnSpPr>
          <p:nvPr/>
        </p:nvCxnSpPr>
        <p:spPr>
          <a:xfrm flipV="1">
            <a:off x="3287766" y="4720538"/>
            <a:ext cx="274043" cy="98842"/>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0A8601D-ED9F-4D94-B842-989D04A45868}"/>
              </a:ext>
            </a:extLst>
          </p:cNvPr>
          <p:cNvCxnSpPr>
            <a:cxnSpLocks/>
          </p:cNvCxnSpPr>
          <p:nvPr/>
        </p:nvCxnSpPr>
        <p:spPr>
          <a:xfrm flipH="1">
            <a:off x="6264841" y="4391614"/>
            <a:ext cx="876055" cy="328924"/>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F667896-C63E-4CCC-9DEF-E612F4967E46}"/>
              </a:ext>
            </a:extLst>
          </p:cNvPr>
          <p:cNvCxnSpPr>
            <a:cxnSpLocks/>
            <a:stCxn id="23" idx="0"/>
          </p:cNvCxnSpPr>
          <p:nvPr/>
        </p:nvCxnSpPr>
        <p:spPr>
          <a:xfrm flipV="1">
            <a:off x="7975823" y="1627094"/>
            <a:ext cx="0" cy="2407594"/>
          </a:xfrm>
          <a:prstGeom prst="line">
            <a:avLst/>
          </a:prstGeom>
          <a:ln w="28575"/>
        </p:spPr>
        <p:style>
          <a:lnRef idx="1">
            <a:schemeClr val="dk1"/>
          </a:lnRef>
          <a:fillRef idx="0">
            <a:schemeClr val="dk1"/>
          </a:fillRef>
          <a:effectRef idx="0">
            <a:schemeClr val="dk1"/>
          </a:effectRef>
          <a:fontRef idx="minor">
            <a:schemeClr val="tx1"/>
          </a:fontRef>
        </p:style>
      </p:cxnSp>
      <p:sp>
        <p:nvSpPr>
          <p:cNvPr id="24" name="Cloud 23">
            <a:extLst>
              <a:ext uri="{FF2B5EF4-FFF2-40B4-BE49-F238E27FC236}">
                <a16:creationId xmlns:a16="http://schemas.microsoft.com/office/drawing/2014/main" id="{F02A473F-B715-47BC-8F4D-4F6F39827363}"/>
              </a:ext>
            </a:extLst>
          </p:cNvPr>
          <p:cNvSpPr/>
          <p:nvPr/>
        </p:nvSpPr>
        <p:spPr>
          <a:xfrm>
            <a:off x="4281472" y="1093419"/>
            <a:ext cx="5110502" cy="234476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t>Internet Backbone</a:t>
            </a:r>
          </a:p>
        </p:txBody>
      </p:sp>
      <p:cxnSp>
        <p:nvCxnSpPr>
          <p:cNvPr id="35" name="Straight Connector 34">
            <a:extLst>
              <a:ext uri="{FF2B5EF4-FFF2-40B4-BE49-F238E27FC236}">
                <a16:creationId xmlns:a16="http://schemas.microsoft.com/office/drawing/2014/main" id="{88092536-A3D8-4A61-ACC4-F064A7606B41}"/>
              </a:ext>
            </a:extLst>
          </p:cNvPr>
          <p:cNvCxnSpPr>
            <a:cxnSpLocks/>
            <a:stCxn id="24" idx="2"/>
          </p:cNvCxnSpPr>
          <p:nvPr/>
        </p:nvCxnSpPr>
        <p:spPr>
          <a:xfrm flipH="1" flipV="1">
            <a:off x="2642461" y="1969073"/>
            <a:ext cx="1654863" cy="296728"/>
          </a:xfrm>
          <a:prstGeom prst="line">
            <a:avLst/>
          </a:prstGeom>
          <a:ln w="28575"/>
        </p:spPr>
        <p:style>
          <a:lnRef idx="1">
            <a:schemeClr val="dk1"/>
          </a:lnRef>
          <a:fillRef idx="0">
            <a:schemeClr val="dk1"/>
          </a:fillRef>
          <a:effectRef idx="0">
            <a:schemeClr val="dk1"/>
          </a:effectRef>
          <a:fontRef idx="minor">
            <a:schemeClr val="tx1"/>
          </a:fontRef>
        </p:style>
      </p:cxnSp>
      <p:sp>
        <p:nvSpPr>
          <p:cNvPr id="4" name="Cloud 3">
            <a:extLst>
              <a:ext uri="{FF2B5EF4-FFF2-40B4-BE49-F238E27FC236}">
                <a16:creationId xmlns:a16="http://schemas.microsoft.com/office/drawing/2014/main" id="{C207C570-B295-4C9F-B3B3-39B0FBDFDD82}"/>
              </a:ext>
            </a:extLst>
          </p:cNvPr>
          <p:cNvSpPr/>
          <p:nvPr/>
        </p:nvSpPr>
        <p:spPr>
          <a:xfrm>
            <a:off x="1615112" y="1519622"/>
            <a:ext cx="2239505" cy="89890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ISP Network</a:t>
            </a:r>
          </a:p>
        </p:txBody>
      </p:sp>
      <p:sp>
        <p:nvSpPr>
          <p:cNvPr id="23" name="Rectangle 22">
            <a:extLst>
              <a:ext uri="{FF2B5EF4-FFF2-40B4-BE49-F238E27FC236}">
                <a16:creationId xmlns:a16="http://schemas.microsoft.com/office/drawing/2014/main" id="{38542F03-096F-4D77-BA62-4CD3DB31A843}"/>
              </a:ext>
            </a:extLst>
          </p:cNvPr>
          <p:cNvSpPr/>
          <p:nvPr/>
        </p:nvSpPr>
        <p:spPr>
          <a:xfrm>
            <a:off x="7146842" y="4034688"/>
            <a:ext cx="1657961" cy="15033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t>Evolved</a:t>
            </a:r>
          </a:p>
          <a:p>
            <a:pPr algn="ctr"/>
            <a:r>
              <a:rPr lang="en-US" sz="2000" b="1" dirty="0"/>
              <a:t>Packet</a:t>
            </a:r>
          </a:p>
          <a:p>
            <a:pPr algn="ctr"/>
            <a:r>
              <a:rPr lang="en-US" sz="2000" b="1" dirty="0"/>
              <a:t>Core</a:t>
            </a:r>
          </a:p>
          <a:p>
            <a:pPr algn="ctr"/>
            <a:r>
              <a:rPr lang="en-US" sz="2000" b="1" dirty="0"/>
              <a:t>(Mobile Core)</a:t>
            </a:r>
          </a:p>
        </p:txBody>
      </p:sp>
      <p:pic>
        <p:nvPicPr>
          <p:cNvPr id="44" name="Picture 43">
            <a:extLst>
              <a:ext uri="{FF2B5EF4-FFF2-40B4-BE49-F238E27FC236}">
                <a16:creationId xmlns:a16="http://schemas.microsoft.com/office/drawing/2014/main" id="{A503B71B-9361-4110-A186-77D0FD12F715}"/>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16148" y="3677762"/>
            <a:ext cx="713852" cy="713852"/>
          </a:xfrm>
          <a:prstGeom prst="rect">
            <a:avLst/>
          </a:prstGeom>
        </p:spPr>
      </p:pic>
      <p:pic>
        <p:nvPicPr>
          <p:cNvPr id="48" name="Picture 47">
            <a:extLst>
              <a:ext uri="{FF2B5EF4-FFF2-40B4-BE49-F238E27FC236}">
                <a16:creationId xmlns:a16="http://schemas.microsoft.com/office/drawing/2014/main" id="{2983C9D3-FE2D-4778-8C23-BF3D19D0269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73074" y="2117437"/>
            <a:ext cx="820680" cy="820680"/>
          </a:xfrm>
          <a:prstGeom prst="rect">
            <a:avLst/>
          </a:prstGeom>
        </p:spPr>
      </p:pic>
      <p:pic>
        <p:nvPicPr>
          <p:cNvPr id="50" name="Picture 49">
            <a:extLst>
              <a:ext uri="{FF2B5EF4-FFF2-40B4-BE49-F238E27FC236}">
                <a16:creationId xmlns:a16="http://schemas.microsoft.com/office/drawing/2014/main" id="{970A7988-BDDD-42D2-88AE-FC745C9C21F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10521" y="3709498"/>
            <a:ext cx="856258" cy="856258"/>
          </a:xfrm>
          <a:prstGeom prst="rect">
            <a:avLst/>
          </a:prstGeom>
        </p:spPr>
      </p:pic>
      <p:pic>
        <p:nvPicPr>
          <p:cNvPr id="52" name="Graphic 51">
            <a:extLst>
              <a:ext uri="{FF2B5EF4-FFF2-40B4-BE49-F238E27FC236}">
                <a16:creationId xmlns:a16="http://schemas.microsoft.com/office/drawing/2014/main" id="{03863B46-AA2A-4BE3-B871-C09C61280B0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36116" y="1864926"/>
            <a:ext cx="861326" cy="804861"/>
          </a:xfrm>
          <a:prstGeom prst="rect">
            <a:avLst/>
          </a:prstGeom>
        </p:spPr>
      </p:pic>
      <p:pic>
        <p:nvPicPr>
          <p:cNvPr id="53" name="Picture 52">
            <a:extLst>
              <a:ext uri="{FF2B5EF4-FFF2-40B4-BE49-F238E27FC236}">
                <a16:creationId xmlns:a16="http://schemas.microsoft.com/office/drawing/2014/main" id="{338225F0-F624-4EBC-AB9A-4E3B61ED42E5}"/>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2100" y="3576455"/>
            <a:ext cx="713852" cy="713852"/>
          </a:xfrm>
          <a:prstGeom prst="rect">
            <a:avLst/>
          </a:prstGeom>
        </p:spPr>
      </p:pic>
      <p:pic>
        <p:nvPicPr>
          <p:cNvPr id="54" name="Picture 53">
            <a:extLst>
              <a:ext uri="{FF2B5EF4-FFF2-40B4-BE49-F238E27FC236}">
                <a16:creationId xmlns:a16="http://schemas.microsoft.com/office/drawing/2014/main" id="{4BAF9684-4BAB-481E-BD4D-91046D0896F0}"/>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44280" y="1162696"/>
            <a:ext cx="713852" cy="713852"/>
          </a:xfrm>
          <a:prstGeom prst="rect">
            <a:avLst/>
          </a:prstGeom>
        </p:spPr>
      </p:pic>
      <p:sp>
        <p:nvSpPr>
          <p:cNvPr id="55" name="Speech Bubble: Oval 54">
            <a:extLst>
              <a:ext uri="{FF2B5EF4-FFF2-40B4-BE49-F238E27FC236}">
                <a16:creationId xmlns:a16="http://schemas.microsoft.com/office/drawing/2014/main" id="{4D7E3F3E-F77B-43DA-98DD-6DDFB12AA853}"/>
              </a:ext>
            </a:extLst>
          </p:cNvPr>
          <p:cNvSpPr/>
          <p:nvPr/>
        </p:nvSpPr>
        <p:spPr>
          <a:xfrm>
            <a:off x="2091229" y="2834879"/>
            <a:ext cx="2587371" cy="1425388"/>
          </a:xfrm>
          <a:prstGeom prst="wedgeEllipseCallout">
            <a:avLst>
              <a:gd name="adj1" fmla="val -61643"/>
              <a:gd name="adj2" fmla="val 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Emerging mobile application require low-latency</a:t>
            </a:r>
          </a:p>
        </p:txBody>
      </p:sp>
      <p:sp>
        <p:nvSpPr>
          <p:cNvPr id="56" name="TextBox 55">
            <a:extLst>
              <a:ext uri="{FF2B5EF4-FFF2-40B4-BE49-F238E27FC236}">
                <a16:creationId xmlns:a16="http://schemas.microsoft.com/office/drawing/2014/main" id="{A1413F9D-3559-4834-A4DC-AA0075E0E5E4}"/>
              </a:ext>
            </a:extLst>
          </p:cNvPr>
          <p:cNvSpPr txBox="1"/>
          <p:nvPr/>
        </p:nvSpPr>
        <p:spPr>
          <a:xfrm>
            <a:off x="5634317" y="2928097"/>
            <a:ext cx="914400" cy="914400"/>
          </a:xfrm>
          <a:prstGeom prst="rect">
            <a:avLst/>
          </a:prstGeom>
          <a:noFill/>
        </p:spPr>
        <p:txBody>
          <a:bodyPr wrap="square" rtlCol="0">
            <a:spAutoFit/>
          </a:bodyPr>
          <a:lstStyle/>
          <a:p>
            <a:endParaRPr lang="en-US"/>
          </a:p>
        </p:txBody>
      </p:sp>
      <p:pic>
        <p:nvPicPr>
          <p:cNvPr id="62" name="Picture 61">
            <a:extLst>
              <a:ext uri="{FF2B5EF4-FFF2-40B4-BE49-F238E27FC236}">
                <a16:creationId xmlns:a16="http://schemas.microsoft.com/office/drawing/2014/main" id="{27935155-3912-4AD4-A45F-0D1979E67A3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14135" y="3392653"/>
            <a:ext cx="1061215" cy="642035"/>
          </a:xfrm>
          <a:prstGeom prst="rect">
            <a:avLst/>
          </a:prstGeom>
        </p:spPr>
      </p:pic>
      <p:pic>
        <p:nvPicPr>
          <p:cNvPr id="66" name="Picture 65">
            <a:extLst>
              <a:ext uri="{FF2B5EF4-FFF2-40B4-BE49-F238E27FC236}">
                <a16:creationId xmlns:a16="http://schemas.microsoft.com/office/drawing/2014/main" id="{A1A43332-9364-48C1-B8AA-20B831E14F1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77075" y="3837317"/>
            <a:ext cx="752665" cy="775134"/>
          </a:xfrm>
          <a:prstGeom prst="rect">
            <a:avLst/>
          </a:prstGeom>
        </p:spPr>
      </p:pic>
      <p:pic>
        <p:nvPicPr>
          <p:cNvPr id="33" name="图片 10">
            <a:extLst>
              <a:ext uri="{FF2B5EF4-FFF2-40B4-BE49-F238E27FC236}">
                <a16:creationId xmlns:a16="http://schemas.microsoft.com/office/drawing/2014/main" id="{4A3FB15A-42BA-41A5-9D5C-0293568B1F6D}"/>
              </a:ext>
            </a:extLst>
          </p:cNvPr>
          <p:cNvPicPr>
            <a:picLocks noChangeAspect="1"/>
          </p:cNvPicPr>
          <p:nvPr/>
        </p:nvPicPr>
        <p:blipFill>
          <a:blip r:embed="rId22"/>
          <a:stretch>
            <a:fillRect/>
          </a:stretch>
        </p:blipFill>
        <p:spPr>
          <a:xfrm>
            <a:off x="2531589" y="6053995"/>
            <a:ext cx="1225382" cy="762974"/>
          </a:xfrm>
          <a:prstGeom prst="rect">
            <a:avLst/>
          </a:prstGeom>
        </p:spPr>
      </p:pic>
      <p:pic>
        <p:nvPicPr>
          <p:cNvPr id="34" name="图片 1">
            <a:extLst>
              <a:ext uri="{FF2B5EF4-FFF2-40B4-BE49-F238E27FC236}">
                <a16:creationId xmlns:a16="http://schemas.microsoft.com/office/drawing/2014/main" id="{DB1F1B31-358E-4296-B05C-9C458599FD23}"/>
              </a:ext>
            </a:extLst>
          </p:cNvPr>
          <p:cNvPicPr>
            <a:picLocks noChangeAspect="1"/>
          </p:cNvPicPr>
          <p:nvPr/>
        </p:nvPicPr>
        <p:blipFill>
          <a:blip r:embed="rId23"/>
          <a:stretch>
            <a:fillRect/>
          </a:stretch>
        </p:blipFill>
        <p:spPr>
          <a:xfrm>
            <a:off x="4911238" y="5440715"/>
            <a:ext cx="866462" cy="559303"/>
          </a:xfrm>
          <a:prstGeom prst="rect">
            <a:avLst/>
          </a:prstGeom>
        </p:spPr>
      </p:pic>
      <p:pic>
        <p:nvPicPr>
          <p:cNvPr id="2" name="Picture 1">
            <a:extLst>
              <a:ext uri="{FF2B5EF4-FFF2-40B4-BE49-F238E27FC236}">
                <a16:creationId xmlns:a16="http://schemas.microsoft.com/office/drawing/2014/main" id="{7ACAE557-57C6-435B-8045-A48FDD5BD4F5}"/>
              </a:ext>
            </a:extLst>
          </p:cNvPr>
          <p:cNvPicPr>
            <a:picLocks noChangeAspect="1"/>
          </p:cNvPicPr>
          <p:nvPr/>
        </p:nvPicPr>
        <p:blipFill>
          <a:blip r:embed="rId24"/>
          <a:stretch>
            <a:fillRect/>
          </a:stretch>
        </p:blipFill>
        <p:spPr>
          <a:xfrm>
            <a:off x="5116502" y="6347690"/>
            <a:ext cx="455934" cy="373784"/>
          </a:xfrm>
          <a:prstGeom prst="rect">
            <a:avLst/>
          </a:prstGeom>
        </p:spPr>
      </p:pic>
      <p:pic>
        <p:nvPicPr>
          <p:cNvPr id="36" name="Picture 705">
            <a:extLst>
              <a:ext uri="{FF2B5EF4-FFF2-40B4-BE49-F238E27FC236}">
                <a16:creationId xmlns:a16="http://schemas.microsoft.com/office/drawing/2014/main" id="{D49B49A8-8858-40A3-A8B3-0E6FAD6FED7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341710" y="3311853"/>
            <a:ext cx="410271" cy="37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00" descr="http://geeko.lesoir.be/files/2013/11/sky.png">
            <a:extLst>
              <a:ext uri="{FF2B5EF4-FFF2-40B4-BE49-F238E27FC236}">
                <a16:creationId xmlns:a16="http://schemas.microsoft.com/office/drawing/2014/main" id="{03615293-5D40-4665-B79F-75A0C7929CC4}"/>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0" y="3213086"/>
            <a:ext cx="518584" cy="3344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94" descr="http://bookriot.com/wp-content/uploads/2013/09/reddit.jpg">
            <a:extLst>
              <a:ext uri="{FF2B5EF4-FFF2-40B4-BE49-F238E27FC236}">
                <a16:creationId xmlns:a16="http://schemas.microsoft.com/office/drawing/2014/main" id="{25291109-0D71-4A3C-9410-0E9129F39869}"/>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5718" y="2380457"/>
            <a:ext cx="450476" cy="45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51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par>
                          <p:cTn id="91" fill="hold">
                            <p:stCondLst>
                              <p:cond delay="1000"/>
                            </p:stCondLst>
                            <p:childTnLst>
                              <p:par>
                                <p:cTn id="92" presetID="2" presetClass="entr" presetSubtype="4" fill="hold" nodeType="afterEffect">
                                  <p:stCondLst>
                                    <p:cond delay="0"/>
                                  </p:stCondLst>
                                  <p:childTnLst>
                                    <p:set>
                                      <p:cBhvr>
                                        <p:cTn id="93" dur="1" fill="hold">
                                          <p:stCondLst>
                                            <p:cond delay="0"/>
                                          </p:stCondLst>
                                        </p:cTn>
                                        <p:tgtEl>
                                          <p:spTgt spid="62"/>
                                        </p:tgtEl>
                                        <p:attrNameLst>
                                          <p:attrName>style.visibility</p:attrName>
                                        </p:attrNameLst>
                                      </p:cBhvr>
                                      <p:to>
                                        <p:strVal val="visible"/>
                                      </p:to>
                                    </p:set>
                                    <p:anim calcmode="lin" valueType="num">
                                      <p:cBhvr additive="base">
                                        <p:cTn id="94" dur="500" fill="hold"/>
                                        <p:tgtEl>
                                          <p:spTgt spid="62"/>
                                        </p:tgtEl>
                                        <p:attrNameLst>
                                          <p:attrName>ppt_x</p:attrName>
                                        </p:attrNameLst>
                                      </p:cBhvr>
                                      <p:tavLst>
                                        <p:tav tm="0">
                                          <p:val>
                                            <p:strVal val="#ppt_x"/>
                                          </p:val>
                                        </p:tav>
                                        <p:tav tm="100000">
                                          <p:val>
                                            <p:strVal val="#ppt_x"/>
                                          </p:val>
                                        </p:tav>
                                      </p:tavLst>
                                    </p:anim>
                                    <p:anim calcmode="lin" valueType="num">
                                      <p:cBhvr additive="base">
                                        <p:cTn id="95" dur="500" fill="hold"/>
                                        <p:tgtEl>
                                          <p:spTgt spid="62"/>
                                        </p:tgtEl>
                                        <p:attrNameLst>
                                          <p:attrName>ppt_y</p:attrName>
                                        </p:attrNameLst>
                                      </p:cBhvr>
                                      <p:tavLst>
                                        <p:tav tm="0">
                                          <p:val>
                                            <p:strVal val="1+#ppt_h/2"/>
                                          </p:val>
                                        </p:tav>
                                        <p:tav tm="100000">
                                          <p:val>
                                            <p:strVal val="#ppt_y"/>
                                          </p:val>
                                        </p:tav>
                                      </p:tavLst>
                                    </p:anim>
                                  </p:childTnLst>
                                </p:cTn>
                              </p:par>
                            </p:childTnLst>
                          </p:cTn>
                        </p:par>
                        <p:par>
                          <p:cTn id="96" fill="hold">
                            <p:stCondLst>
                              <p:cond delay="1500"/>
                            </p:stCondLst>
                            <p:childTnLst>
                              <p:par>
                                <p:cTn id="97" presetID="2" presetClass="entr" presetSubtype="4" fill="hold" nodeType="after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1000"/>
                                        <p:tgtEl>
                                          <p:spTgt spid="53"/>
                                        </p:tgtEl>
                                      </p:cBhvr>
                                    </p:animEffect>
                                    <p:anim calcmode="lin" valueType="num">
                                      <p:cBhvr>
                                        <p:cTn id="106" dur="1000" fill="hold"/>
                                        <p:tgtEl>
                                          <p:spTgt spid="53"/>
                                        </p:tgtEl>
                                        <p:attrNameLst>
                                          <p:attrName>ppt_x</p:attrName>
                                        </p:attrNameLst>
                                      </p:cBhvr>
                                      <p:tavLst>
                                        <p:tav tm="0">
                                          <p:val>
                                            <p:strVal val="#ppt_x"/>
                                          </p:val>
                                        </p:tav>
                                        <p:tav tm="100000">
                                          <p:val>
                                            <p:strVal val="#ppt_x"/>
                                          </p:val>
                                        </p:tav>
                                      </p:tavLst>
                                    </p:anim>
                                    <p:anim calcmode="lin" valueType="num">
                                      <p:cBhvr>
                                        <p:cTn id="107" dur="1000" fill="hold"/>
                                        <p:tgtEl>
                                          <p:spTgt spid="53"/>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1000"/>
                                        <p:tgtEl>
                                          <p:spTgt spid="54"/>
                                        </p:tgtEl>
                                      </p:cBhvr>
                                    </p:animEffect>
                                    <p:anim calcmode="lin" valueType="num">
                                      <p:cBhvr>
                                        <p:cTn id="112" dur="1000" fill="hold"/>
                                        <p:tgtEl>
                                          <p:spTgt spid="54"/>
                                        </p:tgtEl>
                                        <p:attrNameLst>
                                          <p:attrName>ppt_x</p:attrName>
                                        </p:attrNameLst>
                                      </p:cBhvr>
                                      <p:tavLst>
                                        <p:tav tm="0">
                                          <p:val>
                                            <p:strVal val="#ppt_x"/>
                                          </p:val>
                                        </p:tav>
                                        <p:tav tm="100000">
                                          <p:val>
                                            <p:strVal val="#ppt_x"/>
                                          </p:val>
                                        </p:tav>
                                      </p:tavLst>
                                    </p:anim>
                                    <p:anim calcmode="lin" valueType="num">
                                      <p:cBhvr>
                                        <p:cTn id="11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barn(inVertical)">
                                      <p:cBhvr>
                                        <p:cTn id="118" dur="500"/>
                                        <p:tgtEl>
                                          <p:spTgt spid="26"/>
                                        </p:tgtEl>
                                      </p:cBhvr>
                                    </p:animEffect>
                                  </p:childTnLst>
                                </p:cTn>
                              </p:par>
                            </p:childTnLst>
                          </p:cTn>
                        </p:par>
                        <p:par>
                          <p:cTn id="119" fill="hold">
                            <p:stCondLst>
                              <p:cond delay="500"/>
                            </p:stCondLst>
                            <p:childTnLst>
                              <p:par>
                                <p:cTn id="120" presetID="42" presetClass="path" presetSubtype="0" accel="50000" decel="50000" fill="hold" nodeType="afterEffect">
                                  <p:stCondLst>
                                    <p:cond delay="0"/>
                                  </p:stCondLst>
                                  <p:childTnLst>
                                    <p:animMotion origin="layout" path="M -2.08333E-6 4.81481E-6 L 0.22123 0.24467 " pathEditMode="relative" rAng="0" ptsTypes="AA">
                                      <p:cBhvr>
                                        <p:cTn id="121" dur="2000" fill="hold"/>
                                        <p:tgtEl>
                                          <p:spTgt spid="62"/>
                                        </p:tgtEl>
                                        <p:attrNameLst>
                                          <p:attrName>ppt_x</p:attrName>
                                          <p:attrName>ppt_y</p:attrName>
                                        </p:attrNameLst>
                                      </p:cBhvr>
                                      <p:rCtr x="11055" y="12222"/>
                                    </p:animMotion>
                                  </p:childTnLst>
                                </p:cTn>
                              </p:par>
                            </p:childTnLst>
                          </p:cTn>
                        </p:par>
                        <p:par>
                          <p:cTn id="122" fill="hold">
                            <p:stCondLst>
                              <p:cond delay="2500"/>
                            </p:stCondLst>
                            <p:childTnLst>
                              <p:par>
                                <p:cTn id="123" presetID="42" presetClass="path" presetSubtype="0" accel="50000" decel="50000" fill="hold" nodeType="afterEffect">
                                  <p:stCondLst>
                                    <p:cond delay="0"/>
                                  </p:stCondLst>
                                  <p:childTnLst>
                                    <p:animMotion origin="layout" path="M 1.25E-6 -2.22222E-6 L 0.1069 0.23195 " pathEditMode="relative" rAng="0" ptsTypes="AA">
                                      <p:cBhvr>
                                        <p:cTn id="124" dur="2000" fill="hold"/>
                                        <p:tgtEl>
                                          <p:spTgt spid="66"/>
                                        </p:tgtEl>
                                        <p:attrNameLst>
                                          <p:attrName>ppt_x</p:attrName>
                                          <p:attrName>ppt_y</p:attrName>
                                        </p:attrNameLst>
                                      </p:cBhvr>
                                      <p:rCtr x="5339" y="11597"/>
                                    </p:animMotion>
                                  </p:childTnLst>
                                </p:cTn>
                              </p:par>
                            </p:childTnLst>
                          </p:cTn>
                        </p:par>
                        <p:par>
                          <p:cTn id="125" fill="hold">
                            <p:stCondLst>
                              <p:cond delay="4500"/>
                            </p:stCondLst>
                            <p:childTnLst>
                              <p:par>
                                <p:cTn id="126" presetID="1" presetClass="exit" presetSubtype="0" fill="hold" grpId="1" nodeType="afterEffect">
                                  <p:stCondLst>
                                    <p:cond delay="0"/>
                                  </p:stCondLst>
                                  <p:childTnLst>
                                    <p:set>
                                      <p:cBhvr>
                                        <p:cTn id="127" dur="1" fill="hold">
                                          <p:stCondLst>
                                            <p:cond delay="0"/>
                                          </p:stCondLst>
                                        </p:cTn>
                                        <p:tgtEl>
                                          <p:spTgt spid="55"/>
                                        </p:tgtEl>
                                        <p:attrNameLst>
                                          <p:attrName>style.visibility</p:attrName>
                                        </p:attrNameLst>
                                      </p:cBhvr>
                                      <p:to>
                                        <p:strVal val="hidden"/>
                                      </p:to>
                                    </p:set>
                                  </p:childTnLst>
                                </p:cTn>
                              </p:par>
                            </p:childTnLst>
                          </p:cTn>
                        </p:par>
                        <p:par>
                          <p:cTn id="128" fill="hold">
                            <p:stCondLst>
                              <p:cond delay="4500"/>
                            </p:stCondLst>
                            <p:childTnLst>
                              <p:par>
                                <p:cTn id="129" presetID="42" presetClass="entr" presetSubtype="0" fill="hold"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1000"/>
                                        <p:tgtEl>
                                          <p:spTgt spid="33"/>
                                        </p:tgtEl>
                                      </p:cBhvr>
                                    </p:animEffect>
                                    <p:anim calcmode="lin" valueType="num">
                                      <p:cBhvr>
                                        <p:cTn id="132" dur="1000" fill="hold"/>
                                        <p:tgtEl>
                                          <p:spTgt spid="33"/>
                                        </p:tgtEl>
                                        <p:attrNameLst>
                                          <p:attrName>ppt_x</p:attrName>
                                        </p:attrNameLst>
                                      </p:cBhvr>
                                      <p:tavLst>
                                        <p:tav tm="0">
                                          <p:val>
                                            <p:strVal val="#ppt_x"/>
                                          </p:val>
                                        </p:tav>
                                        <p:tav tm="100000">
                                          <p:val>
                                            <p:strVal val="#ppt_x"/>
                                          </p:val>
                                        </p:tav>
                                      </p:tavLst>
                                    </p:anim>
                                    <p:anim calcmode="lin" valueType="num">
                                      <p:cBhvr>
                                        <p:cTn id="133" dur="1000" fill="hold"/>
                                        <p:tgtEl>
                                          <p:spTgt spid="33"/>
                                        </p:tgtEl>
                                        <p:attrNameLst>
                                          <p:attrName>ppt_y</p:attrName>
                                        </p:attrNameLst>
                                      </p:cBhvr>
                                      <p:tavLst>
                                        <p:tav tm="0">
                                          <p:val>
                                            <p:strVal val="#ppt_y+.1"/>
                                          </p:val>
                                        </p:tav>
                                        <p:tav tm="100000">
                                          <p:val>
                                            <p:strVal val="#ppt_y"/>
                                          </p:val>
                                        </p:tav>
                                      </p:tavLst>
                                    </p:anim>
                                  </p:childTnLst>
                                </p:cTn>
                              </p:par>
                            </p:childTnLst>
                          </p:cTn>
                        </p:par>
                        <p:par>
                          <p:cTn id="134" fill="hold">
                            <p:stCondLst>
                              <p:cond delay="5500"/>
                            </p:stCondLst>
                            <p:childTnLst>
                              <p:par>
                                <p:cTn id="135" presetID="2" presetClass="entr" presetSubtype="4" fill="hold" nodeType="afterEffect">
                                  <p:stCondLst>
                                    <p:cond delay="0"/>
                                  </p:stCondLst>
                                  <p:childTnLst>
                                    <p:set>
                                      <p:cBhvr>
                                        <p:cTn id="136" dur="1" fill="hold">
                                          <p:stCondLst>
                                            <p:cond delay="0"/>
                                          </p:stCondLst>
                                        </p:cTn>
                                        <p:tgtEl>
                                          <p:spTgt spid="34"/>
                                        </p:tgtEl>
                                        <p:attrNameLst>
                                          <p:attrName>style.visibility</p:attrName>
                                        </p:attrNameLst>
                                      </p:cBhvr>
                                      <p:to>
                                        <p:strVal val="visible"/>
                                      </p:to>
                                    </p:set>
                                    <p:anim calcmode="lin" valueType="num">
                                      <p:cBhvr additive="base">
                                        <p:cTn id="137" dur="500" fill="hold"/>
                                        <p:tgtEl>
                                          <p:spTgt spid="34"/>
                                        </p:tgtEl>
                                        <p:attrNameLst>
                                          <p:attrName>ppt_x</p:attrName>
                                        </p:attrNameLst>
                                      </p:cBhvr>
                                      <p:tavLst>
                                        <p:tav tm="0">
                                          <p:val>
                                            <p:strVal val="#ppt_x"/>
                                          </p:val>
                                        </p:tav>
                                        <p:tav tm="100000">
                                          <p:val>
                                            <p:strVal val="#ppt_x"/>
                                          </p:val>
                                        </p:tav>
                                      </p:tavLst>
                                    </p:anim>
                                    <p:anim calcmode="lin" valueType="num">
                                      <p:cBhvr additive="base">
                                        <p:cTn id="138" dur="500" fill="hold"/>
                                        <p:tgtEl>
                                          <p:spTgt spid="34"/>
                                        </p:tgtEl>
                                        <p:attrNameLst>
                                          <p:attrName>ppt_y</p:attrName>
                                        </p:attrNameLst>
                                      </p:cBhvr>
                                      <p:tavLst>
                                        <p:tav tm="0">
                                          <p:val>
                                            <p:strVal val="1+#ppt_h/2"/>
                                          </p:val>
                                        </p:tav>
                                        <p:tav tm="100000">
                                          <p:val>
                                            <p:strVal val="#ppt_y"/>
                                          </p:val>
                                        </p:tav>
                                      </p:tavLst>
                                    </p:anim>
                                  </p:childTnLst>
                                </p:cTn>
                              </p:par>
                            </p:childTnLst>
                          </p:cTn>
                        </p:par>
                        <p:par>
                          <p:cTn id="139" fill="hold">
                            <p:stCondLst>
                              <p:cond delay="6000"/>
                            </p:stCondLst>
                            <p:childTnLst>
                              <p:par>
                                <p:cTn id="140" presetID="2" presetClass="entr" presetSubtype="4" fill="hold" nodeType="afterEffect">
                                  <p:stCondLst>
                                    <p:cond delay="0"/>
                                  </p:stCondLst>
                                  <p:childTnLst>
                                    <p:set>
                                      <p:cBhvr>
                                        <p:cTn id="141" dur="1" fill="hold">
                                          <p:stCondLst>
                                            <p:cond delay="0"/>
                                          </p:stCondLst>
                                        </p:cTn>
                                        <p:tgtEl>
                                          <p:spTgt spid="2"/>
                                        </p:tgtEl>
                                        <p:attrNameLst>
                                          <p:attrName>style.visibility</p:attrName>
                                        </p:attrNameLst>
                                      </p:cBhvr>
                                      <p:to>
                                        <p:strVal val="visible"/>
                                      </p:to>
                                    </p:set>
                                    <p:anim calcmode="lin" valueType="num">
                                      <p:cBhvr additive="base">
                                        <p:cTn id="142" dur="500" fill="hold"/>
                                        <p:tgtEl>
                                          <p:spTgt spid="2"/>
                                        </p:tgtEl>
                                        <p:attrNameLst>
                                          <p:attrName>ppt_x</p:attrName>
                                        </p:attrNameLst>
                                      </p:cBhvr>
                                      <p:tavLst>
                                        <p:tav tm="0">
                                          <p:val>
                                            <p:strVal val="#ppt_x"/>
                                          </p:val>
                                        </p:tav>
                                        <p:tav tm="100000">
                                          <p:val>
                                            <p:strVal val="#ppt_x"/>
                                          </p:val>
                                        </p:tav>
                                      </p:tavLst>
                                    </p:anim>
                                    <p:anim calcmode="lin" valueType="num">
                                      <p:cBhvr additive="base">
                                        <p:cTn id="1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6" grpId="0" animBg="1"/>
      <p:bldP spid="23" grpId="0" animBg="1"/>
      <p:bldP spid="55" grpId="0" animBg="1"/>
      <p:bldP spid="5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lstStyle/>
          <a:p>
            <a:r>
              <a:rPr lang="en-US" dirty="0" err="1"/>
              <a:t>ConnTable</a:t>
            </a:r>
            <a:r>
              <a:rPr lang="en-US" dirty="0"/>
              <a:t> in ASICs</a:t>
            </a:r>
          </a:p>
        </p:txBody>
      </p:sp>
      <p:graphicFrame>
        <p:nvGraphicFramePr>
          <p:cNvPr id="46" name="Table 45"/>
          <p:cNvGraphicFramePr>
            <a:graphicFrameLocks noGrp="1"/>
          </p:cNvGraphicFramePr>
          <p:nvPr/>
        </p:nvGraphicFramePr>
        <p:xfrm>
          <a:off x="6866797" y="3065954"/>
          <a:ext cx="2614930" cy="1656402"/>
        </p:xfrm>
        <a:graphic>
          <a:graphicData uri="http://schemas.openxmlformats.org/drawingml/2006/table">
            <a:tbl>
              <a:tblPr firstRow="1" bandRow="1">
                <a:tableStyleId>{69012ECD-51FC-41F1-AA8D-1B2483CD663E}</a:tableStyleId>
              </a:tblPr>
              <a:tblGrid>
                <a:gridCol w="1307465">
                  <a:extLst>
                    <a:ext uri="{9D8B030D-6E8A-4147-A177-3AD203B41FA5}">
                      <a16:colId xmlns:a16="http://schemas.microsoft.com/office/drawing/2014/main" val="20000"/>
                    </a:ext>
                  </a:extLst>
                </a:gridCol>
                <a:gridCol w="1307465">
                  <a:extLst>
                    <a:ext uri="{9D8B030D-6E8A-4147-A177-3AD203B41FA5}">
                      <a16:colId xmlns:a16="http://schemas.microsoft.com/office/drawing/2014/main" val="20001"/>
                    </a:ext>
                  </a:extLst>
                </a:gridCol>
              </a:tblGrid>
              <a:tr h="3117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VIP</a:t>
                      </a:r>
                    </a:p>
                  </a:txBody>
                  <a:tcPr marL="45720" marR="45720" anchor="ctr">
                    <a:lnR w="19050" cap="flat" cmpd="sng" algn="ctr">
                      <a:solidFill>
                        <a:schemeClr val="tx2">
                          <a:lumMod val="60000"/>
                          <a:lumOff val="40000"/>
                        </a:schemeClr>
                      </a:solidFill>
                      <a:prstDash val="solid"/>
                      <a:round/>
                      <a:headEnd type="none" w="med" len="med"/>
                      <a:tailEnd type="none" w="med" len="med"/>
                    </a:lnR>
                  </a:tcPr>
                </a:tc>
                <a:tc>
                  <a:txBody>
                    <a:bodyPr/>
                    <a:lstStyle/>
                    <a:p>
                      <a:r>
                        <a:rPr lang="en-US" sz="2000" dirty="0"/>
                        <a:t>DIP pool</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0"/>
                  </a:ext>
                </a:extLst>
              </a:tr>
              <a:tr h="31178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20.0.0.1:80</a:t>
                      </a:r>
                      <a:endParaRPr lang="en-US" sz="2000" b="0" dirty="0">
                        <a:solidFill>
                          <a:srgbClr val="FF0000"/>
                        </a:solidFill>
                      </a:endParaRPr>
                    </a:p>
                  </a:txBody>
                  <a:tcPr marL="45720" marR="45720" anchor="ctr">
                    <a:lnR w="19050" cap="flat" cmpd="sng" algn="ctr">
                      <a:solidFill>
                        <a:schemeClr val="tx2">
                          <a:lumMod val="60000"/>
                          <a:lumOff val="40000"/>
                        </a:schemeClr>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r>
                        <a:rPr lang="en-US" sz="2000" dirty="0"/>
                        <a:t>10.0.0.1:20</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1"/>
                  </a:ext>
                </a:extLst>
              </a:tr>
              <a:tr h="311788">
                <a:tc vMerge="1">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700FF"/>
                          </a:solidFill>
                        </a:rPr>
                        <a:t>10.0.0.2:20</a:t>
                      </a:r>
                      <a:endParaRPr lang="en-US" sz="2000" b="0" dirty="0">
                        <a:solidFill>
                          <a:srgbClr val="0700FF"/>
                        </a:solidFill>
                      </a:endParaRPr>
                    </a:p>
                  </a:txBody>
                  <a:tcPr marL="45720" marR="45720">
                    <a:lnL w="19050" cap="flat" cmpd="sng" algn="ctr">
                      <a:solidFill>
                        <a:schemeClr val="tx2">
                          <a:lumMod val="60000"/>
                          <a:lumOff val="40000"/>
                        </a:schemeClr>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68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R w="19050" cap="flat" cmpd="sng" algn="ctr">
                      <a:solidFill>
                        <a:schemeClr val="tx2">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L w="19050" cap="flat" cmpd="sng" algn="ctr">
                      <a:solidFill>
                        <a:schemeClr val="tx2">
                          <a:lumMod val="60000"/>
                          <a:lumOff val="40000"/>
                        </a:schemeClr>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graphicFrame>
        <p:nvGraphicFramePr>
          <p:cNvPr id="47" name="Table 46"/>
          <p:cNvGraphicFramePr>
            <a:graphicFrameLocks noGrp="1"/>
          </p:cNvGraphicFramePr>
          <p:nvPr/>
        </p:nvGraphicFramePr>
        <p:xfrm>
          <a:off x="2346196" y="3065954"/>
          <a:ext cx="3328988" cy="1706070"/>
        </p:xfrm>
        <a:graphic>
          <a:graphicData uri="http://schemas.openxmlformats.org/drawingml/2006/table">
            <a:tbl>
              <a:tblPr firstRow="1" bandRow="1">
                <a:tableStyleId>{69012ECD-51FC-41F1-AA8D-1B2483CD663E}</a:tableStyleId>
              </a:tblPr>
              <a:tblGrid>
                <a:gridCol w="2021523">
                  <a:extLst>
                    <a:ext uri="{9D8B030D-6E8A-4147-A177-3AD203B41FA5}">
                      <a16:colId xmlns:a16="http://schemas.microsoft.com/office/drawing/2014/main" val="20000"/>
                    </a:ext>
                  </a:extLst>
                </a:gridCol>
                <a:gridCol w="1307465">
                  <a:extLst>
                    <a:ext uri="{9D8B030D-6E8A-4147-A177-3AD203B41FA5}">
                      <a16:colId xmlns:a16="http://schemas.microsoft.com/office/drawing/2014/main" val="20001"/>
                    </a:ext>
                  </a:extLst>
                </a:gridCol>
              </a:tblGrid>
              <a:tr h="32448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Connection</a:t>
                      </a:r>
                    </a:p>
                  </a:txBody>
                  <a:tcPr marL="45720" marR="45720" anchor="ctr">
                    <a:lnR w="19050" cap="flat" cmpd="sng" algn="ctr">
                      <a:solidFill>
                        <a:schemeClr val="tx2">
                          <a:lumMod val="60000"/>
                          <a:lumOff val="40000"/>
                        </a:schemeClr>
                      </a:solidFill>
                      <a:prstDash val="solid"/>
                      <a:round/>
                      <a:headEnd type="none" w="med" len="med"/>
                      <a:tailEnd type="none" w="med" len="med"/>
                    </a:lnR>
                  </a:tcPr>
                </a:tc>
                <a:tc>
                  <a:txBody>
                    <a:bodyPr/>
                    <a:lstStyle/>
                    <a:p>
                      <a:r>
                        <a:rPr lang="en-US" sz="2000" dirty="0"/>
                        <a:t>DIP</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0"/>
                  </a:ext>
                </a:extLst>
              </a:tr>
              <a:tr h="81120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1.2.3.4:1234</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r>
                        <a:rPr lang="en-US" sz="2000" dirty="0">
                          <a:solidFill>
                            <a:srgbClr val="FF0000"/>
                          </a:solidFill>
                        </a:rPr>
                        <a:t>20.0.0.1:80</a:t>
                      </a:r>
                      <a:r>
                        <a:rPr lang="en-US" sz="2000" dirty="0"/>
                        <a:t> TCP</a:t>
                      </a:r>
                    </a:p>
                  </a:txBody>
                  <a:tcPr marL="45720" marR="45720" anchor="ctr">
                    <a:lnR w="19050" cap="flat" cmpd="sng" algn="ctr">
                      <a:solidFill>
                        <a:schemeClr val="tx2">
                          <a:lumMod val="60000"/>
                          <a:lumOff val="40000"/>
                        </a:schemeClr>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700FF"/>
                          </a:solidFill>
                        </a:rPr>
                        <a:t>10.0.0.2:20</a:t>
                      </a:r>
                    </a:p>
                  </a:txBody>
                  <a:tcPr marL="45720" marR="45720">
                    <a:lnL w="19050" cap="flat" cmpd="sng" algn="ctr">
                      <a:solidFill>
                        <a:schemeClr val="tx2">
                          <a:lumMod val="60000"/>
                          <a:lumOff val="40000"/>
                        </a:schemeClr>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86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R w="19050" cap="flat" cmpd="sng" algn="ctr">
                      <a:solidFill>
                        <a:schemeClr val="tx2">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lnL w="19050" cap="flat" cmpd="sng" algn="ctr">
                      <a:solidFill>
                        <a:schemeClr val="tx2">
                          <a:lumMod val="60000"/>
                          <a:lumOff val="40000"/>
                        </a:schemeClr>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48" name="Rectangle 47"/>
          <p:cNvSpPr/>
          <p:nvPr/>
        </p:nvSpPr>
        <p:spPr>
          <a:xfrm>
            <a:off x="6510754" y="1284319"/>
            <a:ext cx="3994748" cy="892552"/>
          </a:xfrm>
          <a:prstGeom prst="rect">
            <a:avLst/>
          </a:prstGeom>
          <a:effectLst/>
        </p:spPr>
        <p:txBody>
          <a:bodyPr wrap="none">
            <a:spAutoFit/>
          </a:bodyPr>
          <a:lstStyle/>
          <a:p>
            <a:pPr algn="ctr"/>
            <a:r>
              <a:rPr lang="en-US" sz="2800" b="1" dirty="0" err="1">
                <a:solidFill>
                  <a:schemeClr val="tx2"/>
                </a:solidFill>
              </a:rPr>
              <a:t>VIPTable</a:t>
            </a:r>
            <a:r>
              <a:rPr lang="en-US" sz="2800" b="1" dirty="0">
                <a:solidFill>
                  <a:schemeClr val="tx2"/>
                </a:solidFill>
              </a:rPr>
              <a:t> </a:t>
            </a:r>
            <a:endParaRPr lang="en-US" sz="2400" b="1" dirty="0">
              <a:solidFill>
                <a:schemeClr val="tx2"/>
              </a:solidFill>
            </a:endParaRPr>
          </a:p>
          <a:p>
            <a:pPr algn="ctr"/>
            <a:r>
              <a:rPr lang="en-US" sz="2400" dirty="0">
                <a:solidFill>
                  <a:schemeClr val="tx2"/>
                </a:solidFill>
              </a:rPr>
              <a:t>store the DIP pool for each VIP</a:t>
            </a:r>
            <a:endParaRPr lang="en-US" sz="1200" dirty="0">
              <a:solidFill>
                <a:schemeClr val="tx2"/>
              </a:solidFill>
            </a:endParaRPr>
          </a:p>
        </p:txBody>
      </p:sp>
      <p:sp>
        <p:nvSpPr>
          <p:cNvPr id="49" name="Rectangle 48"/>
          <p:cNvSpPr/>
          <p:nvPr/>
        </p:nvSpPr>
        <p:spPr>
          <a:xfrm>
            <a:off x="1918001" y="1303913"/>
            <a:ext cx="4352988" cy="892552"/>
          </a:xfrm>
          <a:prstGeom prst="rect">
            <a:avLst/>
          </a:prstGeom>
          <a:effectLst/>
        </p:spPr>
        <p:txBody>
          <a:bodyPr wrap="none">
            <a:spAutoFit/>
          </a:bodyPr>
          <a:lstStyle/>
          <a:p>
            <a:pPr algn="ctr"/>
            <a:r>
              <a:rPr lang="en-US" sz="2800" b="1" dirty="0" err="1">
                <a:solidFill>
                  <a:schemeClr val="tx2"/>
                </a:solidFill>
              </a:rPr>
              <a:t>ConnTable</a:t>
            </a:r>
            <a:endParaRPr lang="en-US" sz="2800" b="1" dirty="0">
              <a:solidFill>
                <a:schemeClr val="tx2"/>
              </a:solidFill>
            </a:endParaRPr>
          </a:p>
          <a:p>
            <a:pPr algn="ctr"/>
            <a:r>
              <a:rPr lang="en-US" sz="2400" dirty="0">
                <a:solidFill>
                  <a:schemeClr val="tx2"/>
                </a:solidFill>
              </a:rPr>
              <a:t>store the DIP for each connection</a:t>
            </a:r>
          </a:p>
        </p:txBody>
      </p:sp>
      <p:sp>
        <p:nvSpPr>
          <p:cNvPr id="51" name="TextBox 50"/>
          <p:cNvSpPr txBox="1"/>
          <p:nvPr/>
        </p:nvSpPr>
        <p:spPr>
          <a:xfrm>
            <a:off x="5221392" y="2196718"/>
            <a:ext cx="907584" cy="461647"/>
          </a:xfrm>
          <a:prstGeom prst="rect">
            <a:avLst/>
          </a:prstGeom>
          <a:noFill/>
          <a:ln w="38100" cmpd="sng">
            <a:noFill/>
          </a:ln>
          <a:effectLst/>
        </p:spPr>
        <p:txBody>
          <a:bodyPr wrap="none" lIns="91422" tIns="45711" rIns="91422" bIns="45711" rtlCol="0">
            <a:spAutoFit/>
          </a:bodyPr>
          <a:lstStyle/>
          <a:p>
            <a:r>
              <a:rPr lang="en-US" sz="2400" dirty="0"/>
              <a:t>Insert</a:t>
            </a:r>
          </a:p>
        </p:txBody>
      </p:sp>
      <p:cxnSp>
        <p:nvCxnSpPr>
          <p:cNvPr id="53" name="Straight Arrow Connector 52"/>
          <p:cNvCxnSpPr/>
          <p:nvPr/>
        </p:nvCxnSpPr>
        <p:spPr>
          <a:xfrm flipV="1">
            <a:off x="8535888" y="2670114"/>
            <a:ext cx="0" cy="461434"/>
          </a:xfrm>
          <a:prstGeom prst="straightConnector1">
            <a:avLst/>
          </a:prstGeom>
          <a:ln w="381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7" idx="0"/>
          </p:cNvCxnSpPr>
          <p:nvPr/>
        </p:nvCxnSpPr>
        <p:spPr>
          <a:xfrm>
            <a:off x="4010690" y="2635266"/>
            <a:ext cx="0" cy="430688"/>
          </a:xfrm>
          <a:prstGeom prst="straightConnector1">
            <a:avLst/>
          </a:prstGeom>
          <a:ln w="38100" cmpd="sng">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47" idx="3"/>
            <a:endCxn id="46" idx="1"/>
          </p:cNvCxnSpPr>
          <p:nvPr/>
        </p:nvCxnSpPr>
        <p:spPr>
          <a:xfrm flipV="1">
            <a:off x="5675184" y="3894155"/>
            <a:ext cx="1191613" cy="2483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87355" y="3470970"/>
            <a:ext cx="767269" cy="461647"/>
          </a:xfrm>
          <a:prstGeom prst="rect">
            <a:avLst/>
          </a:prstGeom>
          <a:noFill/>
          <a:ln w="38100" cmpd="sng">
            <a:noFill/>
          </a:ln>
          <a:effectLst/>
        </p:spPr>
        <p:txBody>
          <a:bodyPr wrap="square" lIns="91422" tIns="45711" rIns="91422" bIns="45711" rtlCol="0">
            <a:spAutoFit/>
          </a:bodyPr>
          <a:lstStyle/>
          <a:p>
            <a:r>
              <a:rPr lang="en-US" sz="2400" dirty="0"/>
              <a:t>miss</a:t>
            </a:r>
          </a:p>
        </p:txBody>
      </p:sp>
      <p:cxnSp>
        <p:nvCxnSpPr>
          <p:cNvPr id="45" name="Straight Arrow Connector 44"/>
          <p:cNvCxnSpPr>
            <a:endCxn id="47" idx="1"/>
          </p:cNvCxnSpPr>
          <p:nvPr/>
        </p:nvCxnSpPr>
        <p:spPr>
          <a:xfrm>
            <a:off x="1594623" y="3909128"/>
            <a:ext cx="751573" cy="986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9"/>
          <p:cNvCxnSpPr>
            <a:stCxn id="46" idx="3"/>
          </p:cNvCxnSpPr>
          <p:nvPr/>
        </p:nvCxnSpPr>
        <p:spPr>
          <a:xfrm>
            <a:off x="9481727" y="3894155"/>
            <a:ext cx="1023775" cy="406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5680312" y="2867525"/>
            <a:ext cx="4281676" cy="1039825"/>
            <a:chOff x="5680026" y="3404280"/>
            <a:chExt cx="3477699" cy="1039825"/>
          </a:xfrm>
        </p:grpSpPr>
        <p:cxnSp>
          <p:nvCxnSpPr>
            <p:cNvPr id="56" name="Straight Arrow Connector 55"/>
            <p:cNvCxnSpPr/>
            <p:nvPr/>
          </p:nvCxnSpPr>
          <p:spPr>
            <a:xfrm flipV="1">
              <a:off x="6378960" y="3404280"/>
              <a:ext cx="9193" cy="625890"/>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5680026" y="4000808"/>
              <a:ext cx="717825" cy="10781"/>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865643" y="3549942"/>
              <a:ext cx="519658" cy="461647"/>
            </a:xfrm>
            <a:prstGeom prst="rect">
              <a:avLst/>
            </a:prstGeom>
            <a:noFill/>
            <a:ln w="38100" cmpd="sng">
              <a:noFill/>
            </a:ln>
            <a:effectLst/>
          </p:spPr>
          <p:txBody>
            <a:bodyPr wrap="none" lIns="91422" tIns="45711" rIns="91422" bIns="45711" rtlCol="0">
              <a:spAutoFit/>
            </a:bodyPr>
            <a:lstStyle/>
            <a:p>
              <a:r>
                <a:rPr lang="en-US" sz="2400" dirty="0"/>
                <a:t>hit</a:t>
              </a:r>
            </a:p>
          </p:txBody>
        </p:sp>
        <p:cxnSp>
          <p:nvCxnSpPr>
            <p:cNvPr id="57" name="Straight Arrow Connector 56"/>
            <p:cNvCxnSpPr/>
            <p:nvPr/>
          </p:nvCxnSpPr>
          <p:spPr>
            <a:xfrm flipH="1">
              <a:off x="6397851" y="3418066"/>
              <a:ext cx="2759874" cy="3883"/>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9133032" y="3412422"/>
              <a:ext cx="1" cy="1031683"/>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59" name="Straight Arrow Connector 58"/>
          <p:cNvCxnSpPr/>
          <p:nvPr/>
        </p:nvCxnSpPr>
        <p:spPr>
          <a:xfrm flipH="1" flipV="1">
            <a:off x="4010690" y="2634848"/>
            <a:ext cx="4525199" cy="12024"/>
          </a:xfrm>
          <a:prstGeom prst="straightConnector1">
            <a:avLst/>
          </a:prstGeom>
          <a:ln w="381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0"/>
          </p:nvPr>
        </p:nvSpPr>
        <p:spPr>
          <a:xfrm>
            <a:off x="10058400" y="6492875"/>
            <a:ext cx="2133600" cy="365125"/>
          </a:xfrm>
        </p:spPr>
        <p:txBody>
          <a:bodyPr/>
          <a:lstStyle/>
          <a:p>
            <a:fld id="{A5A23A7D-4891-5A47-9441-98D2A72CF2F6}" type="slidenum">
              <a:rPr lang="en-US" smtClean="0"/>
              <a:t>30</a:t>
            </a:fld>
            <a:endParaRPr lang="en-US"/>
          </a:p>
        </p:txBody>
      </p:sp>
      <p:sp>
        <p:nvSpPr>
          <p:cNvPr id="34" name="Rectangle 33"/>
          <p:cNvSpPr/>
          <p:nvPr/>
        </p:nvSpPr>
        <p:spPr>
          <a:xfrm>
            <a:off x="6889856" y="3466251"/>
            <a:ext cx="2568812" cy="735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370181" y="3479952"/>
            <a:ext cx="3281944" cy="7796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4"/>
          <p:cNvSpPr/>
          <p:nvPr/>
        </p:nvSpPr>
        <p:spPr>
          <a:xfrm>
            <a:off x="454786" y="4059878"/>
            <a:ext cx="1651698" cy="1015663"/>
          </a:xfrm>
          <a:prstGeom prst="rect">
            <a:avLst/>
          </a:prstGeom>
          <a:ln w="38100">
            <a:solidFill>
              <a:schemeClr val="accent1"/>
            </a:solidFill>
          </a:ln>
        </p:spPr>
        <p:txBody>
          <a:bodyPr wrap="square">
            <a:spAutoFit/>
          </a:bodyPr>
          <a:lstStyle/>
          <a:p>
            <a:pPr algn="ctr"/>
            <a:r>
              <a:rPr lang="pt-BR" sz="2000"/>
              <a:t>1.2.3.4:1234</a:t>
            </a:r>
          </a:p>
          <a:p>
            <a:pPr algn="ctr"/>
            <a:r>
              <a:rPr lang="en-US" sz="2000" dirty="0">
                <a:latin typeface="Wingdings"/>
                <a:ea typeface="Wingdings"/>
                <a:cs typeface="Wingdings"/>
                <a:sym typeface="Wingdings"/>
              </a:rPr>
              <a:t></a:t>
            </a:r>
            <a:r>
              <a:rPr lang="pt-BR" sz="2000" dirty="0">
                <a:solidFill>
                  <a:srgbClr val="FF0000"/>
                </a:solidFill>
              </a:rPr>
              <a:t>20.0.0.1:80</a:t>
            </a:r>
            <a:r>
              <a:rPr lang="pt-BR" sz="2000" dirty="0"/>
              <a:t> TCP</a:t>
            </a:r>
          </a:p>
        </p:txBody>
      </p:sp>
      <p:sp>
        <p:nvSpPr>
          <p:cNvPr id="61" name="Rectangle 4"/>
          <p:cNvSpPr/>
          <p:nvPr/>
        </p:nvSpPr>
        <p:spPr>
          <a:xfrm>
            <a:off x="9961988" y="3989991"/>
            <a:ext cx="1639535" cy="1015663"/>
          </a:xfrm>
          <a:prstGeom prst="rect">
            <a:avLst/>
          </a:prstGeom>
          <a:ln w="38100">
            <a:solidFill>
              <a:schemeClr val="accent1"/>
            </a:solidFill>
          </a:ln>
        </p:spPr>
        <p:txBody>
          <a:bodyPr wrap="square">
            <a:spAutoFit/>
          </a:bodyPr>
          <a:lstStyle/>
          <a:p>
            <a:pPr algn="ctr"/>
            <a:r>
              <a:rPr lang="en-US" sz="2000" dirty="0"/>
              <a:t>1.2.3.4:1234</a:t>
            </a:r>
            <a:r>
              <a:rPr lang="pt-BR" sz="2000" dirty="0">
                <a:sym typeface="Wingdings"/>
              </a:rPr>
              <a:t> </a:t>
            </a:r>
            <a:r>
              <a:rPr lang="en-US" sz="2000" dirty="0">
                <a:latin typeface="Wingdings"/>
                <a:ea typeface="Wingdings"/>
                <a:cs typeface="Wingdings"/>
                <a:sym typeface="Wingdings"/>
              </a:rPr>
              <a:t></a:t>
            </a:r>
            <a:r>
              <a:rPr lang="en-US" sz="2000" dirty="0">
                <a:solidFill>
                  <a:srgbClr val="0700FF"/>
                </a:solidFill>
              </a:rPr>
              <a:t>10.0.0.2:20</a:t>
            </a:r>
            <a:r>
              <a:rPr lang="en-US" sz="2000" dirty="0">
                <a:solidFill>
                  <a:srgbClr val="00B050"/>
                </a:solidFill>
              </a:rPr>
              <a:t> </a:t>
            </a:r>
            <a:r>
              <a:rPr lang="en-US" sz="2000" dirty="0"/>
              <a:t>TCP</a:t>
            </a:r>
          </a:p>
        </p:txBody>
      </p:sp>
    </p:spTree>
    <p:extLst>
      <p:ext uri="{BB962C8B-B14F-4D97-AF65-F5344CB8AC3E}">
        <p14:creationId xmlns:p14="http://schemas.microsoft.com/office/powerpoint/2010/main" val="110920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linds(horizontal)">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0-#ppt_w/2"/>
                                          </p:val>
                                        </p:tav>
                                        <p:tav tm="100000">
                                          <p:val>
                                            <p:strVal val="#ppt_x"/>
                                          </p:val>
                                        </p:tav>
                                      </p:tavLst>
                                    </p:anim>
                                    <p:anim calcmode="lin" valueType="num">
                                      <p:cBhvr additive="base">
                                        <p:cTn id="21"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linds(horizontal)">
                                      <p:cBhvr>
                                        <p:cTn id="26" dur="500"/>
                                        <p:tgtEl>
                                          <p:spTgt spid="4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linds(horizontal)">
                                      <p:cBhvr>
                                        <p:cTn id="29" dur="500"/>
                                        <p:tgtEl>
                                          <p:spTgt spid="44"/>
                                        </p:tgtEl>
                                      </p:cBhvr>
                                    </p:animEffect>
                                  </p:childTnLst>
                                </p:cTn>
                              </p:par>
                              <p:par>
                                <p:cTn id="30" presetID="3" presetClass="entr" presetSubtype="1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linds(horizontal)">
                                      <p:cBhvr>
                                        <p:cTn id="32" dur="500"/>
                                        <p:tgtEl>
                                          <p:spTgt spid="45"/>
                                        </p:tgtEl>
                                      </p:cBhvr>
                                    </p:animEffect>
                                  </p:childTnLst>
                                </p:cTn>
                              </p:par>
                              <p:par>
                                <p:cTn id="33" presetID="3" presetClass="entr" presetSubtype="1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linds(horizont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2.08333E-6 -2.22222E-6 L 0.78177 0.00162 " pathEditMode="relative" rAng="0" ptsTypes="AA">
                                      <p:cBhvr>
                                        <p:cTn id="39" dur="2000" fill="hold"/>
                                        <p:tgtEl>
                                          <p:spTgt spid="60"/>
                                        </p:tgtEl>
                                        <p:attrNameLst>
                                          <p:attrName>ppt_x</p:attrName>
                                          <p:attrName>ppt_y</p:attrName>
                                        </p:attrNameLst>
                                      </p:cBhvr>
                                      <p:rCtr x="39089" y="69"/>
                                    </p:animMotion>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2" nodeType="clickEffect">
                                  <p:stCondLst>
                                    <p:cond delay="0"/>
                                  </p:stCondLst>
                                  <p:childTnLst>
                                    <p:animEffect transition="out" filter="randombar(horizontal)">
                                      <p:cBhvr>
                                        <p:cTn id="43" dur="500"/>
                                        <p:tgtEl>
                                          <p:spTgt spid="60"/>
                                        </p:tgtEl>
                                      </p:cBhvr>
                                    </p:animEffect>
                                    <p:set>
                                      <p:cBhvr>
                                        <p:cTn id="44" dur="1" fill="hold">
                                          <p:stCondLst>
                                            <p:cond delay="499"/>
                                          </p:stCondLst>
                                        </p:cTn>
                                        <p:tgtEl>
                                          <p:spTgt spid="60"/>
                                        </p:tgtEl>
                                        <p:attrNameLst>
                                          <p:attrName>style.visibility</p:attrName>
                                        </p:attrNameLst>
                                      </p:cBhvr>
                                      <p:to>
                                        <p:strVal val="hidden"/>
                                      </p:to>
                                    </p:set>
                                  </p:childTnLst>
                                </p:cTn>
                              </p:par>
                              <p:par>
                                <p:cTn id="45" presetID="14" presetClass="entr" presetSubtype="1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randombar(horizontal)">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2" fill="hold" grpId="3" nodeType="clickEffect">
                                  <p:stCondLst>
                                    <p:cond delay="0"/>
                                  </p:stCondLst>
                                  <p:childTnLst>
                                    <p:anim calcmode="lin" valueType="num">
                                      <p:cBhvr additive="base">
                                        <p:cTn id="51" dur="500"/>
                                        <p:tgtEl>
                                          <p:spTgt spid="61"/>
                                        </p:tgtEl>
                                        <p:attrNameLst>
                                          <p:attrName>ppt_x</p:attrName>
                                        </p:attrNameLst>
                                      </p:cBhvr>
                                      <p:tavLst>
                                        <p:tav tm="0">
                                          <p:val>
                                            <p:strVal val="ppt_x"/>
                                          </p:val>
                                        </p:tav>
                                        <p:tav tm="100000">
                                          <p:val>
                                            <p:strVal val="1+ppt_w/2"/>
                                          </p:val>
                                        </p:tav>
                                      </p:tavLst>
                                    </p:anim>
                                    <p:anim calcmode="lin" valueType="num">
                                      <p:cBhvr additive="base">
                                        <p:cTn id="52" dur="500"/>
                                        <p:tgtEl>
                                          <p:spTgt spid="61"/>
                                        </p:tgtEl>
                                        <p:attrNameLst>
                                          <p:attrName>ppt_y</p:attrName>
                                        </p:attrNameLst>
                                      </p:cBhvr>
                                      <p:tavLst>
                                        <p:tav tm="0">
                                          <p:val>
                                            <p:strVal val="ppt_y"/>
                                          </p:val>
                                        </p:tav>
                                        <p:tav tm="100000">
                                          <p:val>
                                            <p:strVal val="ppt_y"/>
                                          </p:val>
                                        </p:tav>
                                      </p:tavLst>
                                    </p:anim>
                                    <p:set>
                                      <p:cBhvr>
                                        <p:cTn id="53" dur="1" fill="hold">
                                          <p:stCondLst>
                                            <p:cond delay="499"/>
                                          </p:stCondLst>
                                        </p:cTn>
                                        <p:tgtEl>
                                          <p:spTgt spid="6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randombar(horizontal)">
                                      <p:cBhvr>
                                        <p:cTn id="58" dur="500"/>
                                        <p:tgtEl>
                                          <p:spTgt spid="54"/>
                                        </p:tgtEl>
                                      </p:cBhvr>
                                    </p:animEffect>
                                  </p:childTnLst>
                                </p:cTn>
                              </p:par>
                              <p:par>
                                <p:cTn id="59" presetID="14" presetClass="entr" presetSubtype="1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randombar(horizontal)">
                                      <p:cBhvr>
                                        <p:cTn id="61" dur="500"/>
                                        <p:tgtEl>
                                          <p:spTgt spid="53"/>
                                        </p:tgtEl>
                                      </p:cBhvr>
                                    </p:animEffect>
                                  </p:childTnLst>
                                </p:cTn>
                              </p:par>
                              <p:par>
                                <p:cTn id="62" presetID="14" presetClass="entr" presetSubtype="1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randombar(horizontal)">
                                      <p:cBhvr>
                                        <p:cTn id="64" dur="500"/>
                                        <p:tgtEl>
                                          <p:spTgt spid="5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randombar(horizontal)">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xit" presetSubtype="10" fill="hold" grpId="0" nodeType="clickEffect">
                                  <p:stCondLst>
                                    <p:cond delay="0"/>
                                  </p:stCondLst>
                                  <p:childTnLst>
                                    <p:animEffect transition="out" filter="randombar(horizontal)">
                                      <p:cBhvr>
                                        <p:cTn id="71" dur="500"/>
                                        <p:tgtEl>
                                          <p:spTgt spid="36"/>
                                        </p:tgtEl>
                                      </p:cBhvr>
                                    </p:animEffect>
                                    <p:set>
                                      <p:cBhvr>
                                        <p:cTn id="72" dur="1" fill="hold">
                                          <p:stCondLst>
                                            <p:cond delay="499"/>
                                          </p:stCondLst>
                                        </p:cTn>
                                        <p:tgtEl>
                                          <p:spTgt spid="3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5" nodeType="click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additive="base">
                                        <p:cTn id="77" dur="500" fill="hold"/>
                                        <p:tgtEl>
                                          <p:spTgt spid="60"/>
                                        </p:tgtEl>
                                        <p:attrNameLst>
                                          <p:attrName>ppt_x</p:attrName>
                                        </p:attrNameLst>
                                      </p:cBhvr>
                                      <p:tavLst>
                                        <p:tav tm="0">
                                          <p:val>
                                            <p:strVal val="0-#ppt_w/2"/>
                                          </p:val>
                                        </p:tav>
                                        <p:tav tm="100000">
                                          <p:val>
                                            <p:strVal val="#ppt_x"/>
                                          </p:val>
                                        </p:tav>
                                      </p:tavLst>
                                    </p:anim>
                                    <p:anim calcmode="lin" valueType="num">
                                      <p:cBhvr additive="base">
                                        <p:cTn id="7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3" presetClass="exit" presetSubtype="10" fill="hold" grpId="1" nodeType="withEffect">
                                  <p:stCondLst>
                                    <p:cond delay="0"/>
                                  </p:stCondLst>
                                  <p:childTnLst>
                                    <p:animEffect transition="out" filter="blinds(horizontal)">
                                      <p:cBhvr>
                                        <p:cTn id="84" dur="500"/>
                                        <p:tgtEl>
                                          <p:spTgt spid="44"/>
                                        </p:tgtEl>
                                      </p:cBhvr>
                                    </p:animEffect>
                                    <p:set>
                                      <p:cBhvr>
                                        <p:cTn id="85" dur="1" fill="hold">
                                          <p:stCondLst>
                                            <p:cond delay="499"/>
                                          </p:stCondLst>
                                        </p:cTn>
                                        <p:tgtEl>
                                          <p:spTgt spid="44"/>
                                        </p:tgtEl>
                                        <p:attrNameLst>
                                          <p:attrName>style.visibility</p:attrName>
                                        </p:attrNameLst>
                                      </p:cBhvr>
                                      <p:to>
                                        <p:strVal val="hidden"/>
                                      </p:to>
                                    </p:set>
                                  </p:childTnLst>
                                </p:cTn>
                              </p:par>
                              <p:par>
                                <p:cTn id="86" presetID="3" presetClass="exit" presetSubtype="10" fill="hold" nodeType="withEffect">
                                  <p:stCondLst>
                                    <p:cond delay="0"/>
                                  </p:stCondLst>
                                  <p:childTnLst>
                                    <p:animEffect transition="out" filter="blinds(horizontal)">
                                      <p:cBhvr>
                                        <p:cTn id="87" dur="500"/>
                                        <p:tgtEl>
                                          <p:spTgt spid="42"/>
                                        </p:tgtEl>
                                      </p:cBhvr>
                                    </p:animEffect>
                                    <p:set>
                                      <p:cBhvr>
                                        <p:cTn id="88" dur="1" fill="hold">
                                          <p:stCondLst>
                                            <p:cond delay="499"/>
                                          </p:stCondLst>
                                        </p:cTn>
                                        <p:tgtEl>
                                          <p:spTgt spid="4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3" nodeType="clickEffect">
                                  <p:stCondLst>
                                    <p:cond delay="0"/>
                                  </p:stCondLst>
                                  <p:childTnLst>
                                    <p:animMotion origin="layout" path="M 2.08333E-6 -2.22222E-6 C 0.0944 0.02153 0.1888 0.04375 0.23359 0.00625 C 0.27799 -0.03055 0.18724 -0.1787 0.26719 -0.22546 C 0.347 -0.27129 0.62643 -0.30787 0.71224 -0.27129 C 0.79791 -0.23495 0.75495 -0.05069 0.78177 -0.00671 " pathEditMode="relative" rAng="0" ptsTypes="AAAAA">
                                      <p:cBhvr>
                                        <p:cTn id="92" dur="2000" fill="hold"/>
                                        <p:tgtEl>
                                          <p:spTgt spid="60"/>
                                        </p:tgtEl>
                                        <p:attrNameLst>
                                          <p:attrName>ppt_x</p:attrName>
                                          <p:attrName>ppt_y</p:attrName>
                                        </p:attrNameLst>
                                      </p:cBhvr>
                                      <p:rCtr x="39089" y="-13009"/>
                                    </p:animMotion>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4" nodeType="clickEffect">
                                  <p:stCondLst>
                                    <p:cond delay="0"/>
                                  </p:stCondLst>
                                  <p:childTnLst>
                                    <p:animEffect transition="out" filter="randombar(horizontal)">
                                      <p:cBhvr>
                                        <p:cTn id="96" dur="500"/>
                                        <p:tgtEl>
                                          <p:spTgt spid="60"/>
                                        </p:tgtEl>
                                      </p:cBhvr>
                                    </p:animEffect>
                                    <p:set>
                                      <p:cBhvr>
                                        <p:cTn id="97" dur="1" fill="hold">
                                          <p:stCondLst>
                                            <p:cond delay="499"/>
                                          </p:stCondLst>
                                        </p:cTn>
                                        <p:tgtEl>
                                          <p:spTgt spid="60"/>
                                        </p:tgtEl>
                                        <p:attrNameLst>
                                          <p:attrName>style.visibility</p:attrName>
                                        </p:attrNameLst>
                                      </p:cBhvr>
                                      <p:to>
                                        <p:strVal val="hidden"/>
                                      </p:to>
                                    </p:set>
                                  </p:childTnLst>
                                </p:cTn>
                              </p:par>
                              <p:par>
                                <p:cTn id="98" presetID="14" presetClass="entr" presetSubtype="10" fill="hold" grpId="1"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randombar(horizontal)">
                                      <p:cBhvr>
                                        <p:cTn id="100" dur="500"/>
                                        <p:tgtEl>
                                          <p:spTgt spid="61"/>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xit" presetSubtype="2" fill="hold" grpId="2" nodeType="clickEffect">
                                  <p:stCondLst>
                                    <p:cond delay="0"/>
                                  </p:stCondLst>
                                  <p:childTnLst>
                                    <p:anim calcmode="lin" valueType="num">
                                      <p:cBhvr additive="base">
                                        <p:cTn id="104" dur="500"/>
                                        <p:tgtEl>
                                          <p:spTgt spid="61"/>
                                        </p:tgtEl>
                                        <p:attrNameLst>
                                          <p:attrName>ppt_x</p:attrName>
                                        </p:attrNameLst>
                                      </p:cBhvr>
                                      <p:tavLst>
                                        <p:tav tm="0">
                                          <p:val>
                                            <p:strVal val="ppt_x"/>
                                          </p:val>
                                        </p:tav>
                                        <p:tav tm="100000">
                                          <p:val>
                                            <p:strVal val="1+ppt_w/2"/>
                                          </p:val>
                                        </p:tav>
                                      </p:tavLst>
                                    </p:anim>
                                    <p:anim calcmode="lin" valueType="num">
                                      <p:cBhvr additive="base">
                                        <p:cTn id="105" dur="500"/>
                                        <p:tgtEl>
                                          <p:spTgt spid="61"/>
                                        </p:tgtEl>
                                        <p:attrNameLst>
                                          <p:attrName>ppt_y</p:attrName>
                                        </p:attrNameLst>
                                      </p:cBhvr>
                                      <p:tavLst>
                                        <p:tav tm="0">
                                          <p:val>
                                            <p:strVal val="ppt_y"/>
                                          </p:val>
                                        </p:tav>
                                        <p:tav tm="100000">
                                          <p:val>
                                            <p:strVal val="ppt_y"/>
                                          </p:val>
                                        </p:tav>
                                      </p:tavLst>
                                    </p:anim>
                                    <p:set>
                                      <p:cBhvr>
                                        <p:cTn id="106"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44" grpId="0"/>
      <p:bldP spid="44" grpId="1"/>
      <p:bldP spid="34" grpId="0" animBg="1"/>
      <p:bldP spid="36" grpId="0" animBg="1"/>
      <p:bldP spid="60" grpId="0" animBg="1"/>
      <p:bldP spid="60" grpId="1" animBg="1"/>
      <p:bldP spid="60" grpId="2" animBg="1"/>
      <p:bldP spid="60" grpId="3" animBg="1"/>
      <p:bldP spid="60" grpId="4" animBg="1"/>
      <p:bldP spid="60" grpId="5" animBg="1"/>
      <p:bldP spid="61" grpId="0" animBg="1"/>
      <p:bldP spid="61" grpId="1" animBg="1"/>
      <p:bldP spid="61" grpId="2" animBg="1"/>
      <p:bldP spid="61" grpId="3"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lstStyle/>
          <a:p>
            <a:r>
              <a:rPr lang="en-US" dirty="0"/>
              <a:t>Design challenges</a:t>
            </a:r>
          </a:p>
        </p:txBody>
      </p:sp>
      <p:sp>
        <p:nvSpPr>
          <p:cNvPr id="4" name="Slide Number Placeholder 3"/>
          <p:cNvSpPr>
            <a:spLocks noGrp="1"/>
          </p:cNvSpPr>
          <p:nvPr>
            <p:ph type="sldNum" sz="quarter" idx="10"/>
          </p:nvPr>
        </p:nvSpPr>
        <p:spPr>
          <a:xfrm>
            <a:off x="10058400" y="6492875"/>
            <a:ext cx="2133600" cy="365125"/>
          </a:xfrm>
        </p:spPr>
        <p:txBody>
          <a:bodyPr/>
          <a:lstStyle/>
          <a:p>
            <a:fld id="{A5A23A7D-4891-5A47-9441-98D2A72CF2F6}" type="slidenum">
              <a:rPr lang="en-US" smtClean="0"/>
              <a:t>31</a:t>
            </a:fld>
            <a:endParaRPr lang="en-US"/>
          </a:p>
        </p:txBody>
      </p:sp>
      <p:sp>
        <p:nvSpPr>
          <p:cNvPr id="73" name="TextBox 72"/>
          <p:cNvSpPr txBox="1"/>
          <p:nvPr/>
        </p:nvSpPr>
        <p:spPr>
          <a:xfrm>
            <a:off x="572613" y="3566694"/>
            <a:ext cx="10972083" cy="1569660"/>
          </a:xfrm>
          <a:prstGeom prst="rect">
            <a:avLst/>
          </a:prstGeom>
          <a:solidFill>
            <a:srgbClr val="92D050"/>
          </a:solidFill>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rgbClr val="0033CC"/>
                </a:solidFill>
                <a:latin typeface="Verdana" charset="0"/>
                <a:ea typeface="Verdana" charset="0"/>
                <a:cs typeface="Verdana" charset="0"/>
              </a:rPr>
              <a:t>Challenge 2: do all the operations (e.g., PCC) in a few nanoseconds</a:t>
            </a:r>
          </a:p>
          <a:p>
            <a:endParaRPr lang="en-US" sz="2400" dirty="0">
              <a:solidFill>
                <a:srgbClr val="0033CC"/>
              </a:solidFill>
              <a:latin typeface="Verdana" charset="0"/>
              <a:ea typeface="Verdana" charset="0"/>
              <a:cs typeface="Verdana" charset="0"/>
            </a:endParaRPr>
          </a:p>
          <a:p>
            <a:r>
              <a:rPr lang="en-US" sz="2400" dirty="0">
                <a:solidFill>
                  <a:srgbClr val="0033CC"/>
                </a:solidFill>
                <a:latin typeface="Verdana" charset="0"/>
                <a:ea typeface="Verdana" charset="0"/>
                <a:cs typeface="Verdana" charset="0"/>
              </a:rPr>
              <a:t>Approach: use hardware primitives to handle connection state and its dynamics</a:t>
            </a:r>
          </a:p>
        </p:txBody>
      </p:sp>
      <p:sp>
        <p:nvSpPr>
          <p:cNvPr id="70" name="TextBox 69"/>
          <p:cNvSpPr txBox="1"/>
          <p:nvPr/>
        </p:nvSpPr>
        <p:spPr>
          <a:xfrm>
            <a:off x="572613" y="1401902"/>
            <a:ext cx="10972083" cy="1200329"/>
          </a:xfrm>
          <a:prstGeom prst="rect">
            <a:avLst/>
          </a:prstGeom>
          <a:solidFill>
            <a:srgbClr val="92D050"/>
          </a:solidFill>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rgbClr val="0033CC"/>
                </a:solidFill>
                <a:latin typeface="Verdana" charset="0"/>
                <a:ea typeface="Verdana" charset="0"/>
                <a:cs typeface="Verdana" charset="0"/>
              </a:rPr>
              <a:t>Challenge 1: store millions of connections in </a:t>
            </a:r>
            <a:r>
              <a:rPr lang="en-US" sz="2400" dirty="0" err="1">
                <a:solidFill>
                  <a:srgbClr val="0033CC"/>
                </a:solidFill>
                <a:latin typeface="Verdana" charset="0"/>
                <a:ea typeface="Verdana" charset="0"/>
                <a:cs typeface="Verdana" charset="0"/>
              </a:rPr>
              <a:t>ConnTable</a:t>
            </a:r>
            <a:endParaRPr lang="en-US" sz="2400" dirty="0">
              <a:solidFill>
                <a:srgbClr val="0033CC"/>
              </a:solidFill>
              <a:latin typeface="Verdana" charset="0"/>
              <a:ea typeface="Verdana" charset="0"/>
              <a:cs typeface="Verdana" charset="0"/>
            </a:endParaRPr>
          </a:p>
          <a:p>
            <a:endParaRPr lang="en-US" sz="2400" dirty="0">
              <a:solidFill>
                <a:srgbClr val="0033CC"/>
              </a:solidFill>
              <a:latin typeface="Verdana" charset="0"/>
              <a:ea typeface="Verdana" charset="0"/>
              <a:cs typeface="Verdana" charset="0"/>
            </a:endParaRPr>
          </a:p>
          <a:p>
            <a:r>
              <a:rPr lang="en-US" sz="2400" dirty="0">
                <a:solidFill>
                  <a:srgbClr val="0033CC"/>
                </a:solidFill>
                <a:latin typeface="Verdana" charset="0"/>
                <a:ea typeface="Verdana" charset="0"/>
                <a:cs typeface="Verdana" charset="0"/>
              </a:rPr>
              <a:t>Approach: novel hashing design to compress </a:t>
            </a:r>
            <a:r>
              <a:rPr lang="en-US" sz="2400" dirty="0" err="1">
                <a:solidFill>
                  <a:srgbClr val="0033CC"/>
                </a:solidFill>
                <a:latin typeface="Verdana" charset="0"/>
                <a:ea typeface="Verdana" charset="0"/>
                <a:cs typeface="Verdana" charset="0"/>
              </a:rPr>
              <a:t>ConnTable</a:t>
            </a:r>
            <a:endParaRPr lang="en-US" sz="2400" dirty="0">
              <a:solidFill>
                <a:srgbClr val="0033CC"/>
              </a:solidFill>
              <a:latin typeface="Verdana" charset="0"/>
              <a:ea typeface="Verdana" charset="0"/>
              <a:cs typeface="Verdana" charset="0"/>
            </a:endParaRPr>
          </a:p>
        </p:txBody>
      </p:sp>
    </p:spTree>
    <p:extLst>
      <p:ext uri="{BB962C8B-B14F-4D97-AF65-F5344CB8AC3E}">
        <p14:creationId xmlns:p14="http://schemas.microsoft.com/office/powerpoint/2010/main" val="28677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4514" y="1206621"/>
            <a:ext cx="10533403" cy="4996627"/>
          </a:xfrm>
        </p:spPr>
        <p:txBody>
          <a:bodyPr/>
          <a:lstStyle/>
          <a:p>
            <a:r>
              <a:rPr lang="en-US" dirty="0"/>
              <a:t>Up to 10 million active connections per rack in Facebook traffic </a:t>
            </a:r>
          </a:p>
          <a:p>
            <a:pPr lvl="1"/>
            <a:r>
              <a:rPr lang="en-US" dirty="0"/>
              <a:t>a naïve approach: 10M * (37-byte 5-tuple + 18-byte DIP) = 550 MB </a:t>
            </a:r>
          </a:p>
          <a:p>
            <a:endParaRPr lang="en-US" dirty="0"/>
          </a:p>
          <a:p>
            <a:r>
              <a:rPr lang="en-US" dirty="0"/>
              <a:t>ASIC features: storing all connection states just become possible </a:t>
            </a:r>
          </a:p>
          <a:p>
            <a:pPr lvl="1"/>
            <a:r>
              <a:rPr lang="en-US" dirty="0"/>
              <a:t>increasing SRAM size </a:t>
            </a:r>
          </a:p>
          <a:p>
            <a:pPr lvl="1"/>
            <a:r>
              <a:rPr lang="en-US" dirty="0"/>
              <a:t>emerging programmability allows to use SRAM flexibly</a:t>
            </a:r>
          </a:p>
        </p:txBody>
      </p:sp>
      <p:sp>
        <p:nvSpPr>
          <p:cNvPr id="3" name="Title 2"/>
          <p:cNvSpPr>
            <a:spLocks noGrp="1"/>
          </p:cNvSpPr>
          <p:nvPr>
            <p:ph type="title"/>
          </p:nvPr>
        </p:nvSpPr>
        <p:spPr/>
        <p:txBody>
          <a:bodyPr>
            <a:normAutofit fontScale="90000"/>
          </a:bodyPr>
          <a:lstStyle/>
          <a:p>
            <a:r>
              <a:rPr lang="en-US" dirty="0"/>
              <a:t>Many active connections in </a:t>
            </a:r>
            <a:r>
              <a:rPr lang="en-US" dirty="0" err="1"/>
              <a:t>ConnTable</a:t>
            </a:r>
            <a:endParaRPr lang="en-US" dirty="0"/>
          </a:p>
        </p:txBody>
      </p:sp>
      <p:sp>
        <p:nvSpPr>
          <p:cNvPr id="4" name="Slide Number Placeholder 3"/>
          <p:cNvSpPr>
            <a:spLocks noGrp="1"/>
          </p:cNvSpPr>
          <p:nvPr>
            <p:ph type="sldNum" sz="quarter" idx="10"/>
          </p:nvPr>
        </p:nvSpPr>
        <p:spPr/>
        <p:txBody>
          <a:bodyPr/>
          <a:lstStyle/>
          <a:p>
            <a:fld id="{A5A23A7D-4891-5A47-9441-98D2A72CF2F6}" type="slidenum">
              <a:rPr lang="en-US" smtClean="0"/>
              <a:pPr/>
              <a:t>32</a:t>
            </a:fld>
            <a:endParaRPr lang="en-US"/>
          </a:p>
        </p:txBody>
      </p:sp>
      <p:graphicFrame>
        <p:nvGraphicFramePr>
          <p:cNvPr id="5" name="Table 4"/>
          <p:cNvGraphicFramePr>
            <a:graphicFrameLocks noGrp="1"/>
          </p:cNvGraphicFramePr>
          <p:nvPr/>
        </p:nvGraphicFramePr>
        <p:xfrm>
          <a:off x="3283008" y="4416879"/>
          <a:ext cx="4638358" cy="914400"/>
        </p:xfrm>
        <a:graphic>
          <a:graphicData uri="http://schemas.openxmlformats.org/drawingml/2006/table">
            <a:tbl>
              <a:tblPr firstRow="1" bandRow="1">
                <a:tableStyleId>{69012ECD-51FC-41F1-AA8D-1B2483CD663E}</a:tableStyleId>
              </a:tblPr>
              <a:tblGrid>
                <a:gridCol w="1602105">
                  <a:extLst>
                    <a:ext uri="{9D8B030D-6E8A-4147-A177-3AD203B41FA5}">
                      <a16:colId xmlns:a16="http://schemas.microsoft.com/office/drawing/2014/main" val="20000"/>
                    </a:ext>
                  </a:extLst>
                </a:gridCol>
                <a:gridCol w="960755">
                  <a:extLst>
                    <a:ext uri="{9D8B030D-6E8A-4147-A177-3AD203B41FA5}">
                      <a16:colId xmlns:a16="http://schemas.microsoft.com/office/drawing/2014/main" val="20001"/>
                    </a:ext>
                  </a:extLst>
                </a:gridCol>
                <a:gridCol w="960755">
                  <a:extLst>
                    <a:ext uri="{9D8B030D-6E8A-4147-A177-3AD203B41FA5}">
                      <a16:colId xmlns:a16="http://schemas.microsoft.com/office/drawing/2014/main" val="20002"/>
                    </a:ext>
                  </a:extLst>
                </a:gridCol>
                <a:gridCol w="1114743">
                  <a:extLst>
                    <a:ext uri="{9D8B030D-6E8A-4147-A177-3AD203B41FA5}">
                      <a16:colId xmlns:a16="http://schemas.microsoft.com/office/drawing/2014/main" val="20003"/>
                    </a:ext>
                  </a:extLst>
                </a:gridCol>
              </a:tblGrid>
              <a:tr h="370840">
                <a:tc>
                  <a:txBody>
                    <a:bodyPr/>
                    <a:lstStyle/>
                    <a:p>
                      <a:pPr algn="l"/>
                      <a:r>
                        <a:rPr lang="en-US" sz="2400" b="0" dirty="0">
                          <a:solidFill>
                            <a:schemeClr val="tx1"/>
                          </a:solidFill>
                        </a:rPr>
                        <a:t>Year</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2014</a:t>
                      </a:r>
                    </a:p>
                  </a:txBody>
                  <a:tcPr>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2016</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l"/>
                      <a:r>
                        <a:rPr lang="en-US" sz="2400" b="0" dirty="0">
                          <a:solidFill>
                            <a:schemeClr val="tx1"/>
                          </a:solidFill>
                        </a:rPr>
                        <a:t>SRAM</a:t>
                      </a:r>
                      <a:r>
                        <a:rPr lang="en-US" sz="2400" b="0" baseline="0" dirty="0">
                          <a:solidFill>
                            <a:schemeClr val="tx1"/>
                          </a:solidFill>
                        </a:rPr>
                        <a:t> </a:t>
                      </a:r>
                      <a:r>
                        <a:rPr lang="en-US" sz="2400" b="0" dirty="0">
                          <a:solidFill>
                            <a:schemeClr val="tx1"/>
                          </a:solidFill>
                        </a:rPr>
                        <a:t>(MB)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b="0" dirty="0">
                          <a:solidFill>
                            <a:schemeClr val="tx1"/>
                          </a:solidFill>
                        </a:rPr>
                        <a:t>10-20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30-60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50-100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Oval 6"/>
          <p:cNvSpPr/>
          <p:nvPr/>
        </p:nvSpPr>
        <p:spPr>
          <a:xfrm>
            <a:off x="6810691" y="4850804"/>
            <a:ext cx="1210689" cy="522801"/>
          </a:xfrm>
          <a:prstGeom prst="ellipse">
            <a:avLst/>
          </a:prstGeom>
          <a:noFill/>
          <a:ln w="38100">
            <a:solidFill>
              <a:srgbClr val="941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60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55"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strVal val="#ppt_w*0.70"/>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33534" y="949616"/>
            <a:ext cx="10758465" cy="1885497"/>
          </a:xfrm>
        </p:spPr>
        <p:txBody>
          <a:bodyPr>
            <a:normAutofit/>
          </a:bodyPr>
          <a:lstStyle/>
          <a:p>
            <a:pPr marL="0" indent="0">
              <a:buNone/>
            </a:pPr>
            <a:r>
              <a:rPr lang="en-US" dirty="0"/>
              <a:t>Compact connection match key by hash digests</a:t>
            </a:r>
          </a:p>
          <a:p>
            <a:pPr marL="0" indent="0">
              <a:buNone/>
            </a:pPr>
            <a:r>
              <a:rPr lang="en-US" dirty="0"/>
              <a:t>False positives caused by hash digests</a:t>
            </a:r>
          </a:p>
          <a:p>
            <a:pPr lvl="1"/>
            <a:r>
              <a:rPr lang="en-US" dirty="0"/>
              <a:t>the chance is small (&lt;0.01%) </a:t>
            </a:r>
          </a:p>
          <a:p>
            <a:pPr lvl="1"/>
            <a:r>
              <a:rPr lang="en-US" dirty="0"/>
              <a:t>resolved via switch CPU (details in the paper)</a:t>
            </a:r>
          </a:p>
          <a:p>
            <a:pPr lvl="1"/>
            <a:endParaRPr lang="en-US" dirty="0"/>
          </a:p>
        </p:txBody>
      </p:sp>
      <p:sp>
        <p:nvSpPr>
          <p:cNvPr id="3" name="Title 2"/>
          <p:cNvSpPr>
            <a:spLocks noGrp="1"/>
          </p:cNvSpPr>
          <p:nvPr>
            <p:ph type="title"/>
          </p:nvPr>
        </p:nvSpPr>
        <p:spPr>
          <a:xfrm>
            <a:off x="283029" y="76550"/>
            <a:ext cx="11534888" cy="727514"/>
          </a:xfrm>
        </p:spPr>
        <p:txBody>
          <a:bodyPr>
            <a:noAutofit/>
          </a:bodyPr>
          <a:lstStyle/>
          <a:p>
            <a:r>
              <a:rPr lang="en-US" sz="3200" dirty="0"/>
              <a:t>Approach: novel hashing design to compress </a:t>
            </a:r>
            <a:r>
              <a:rPr lang="en-US" sz="3200" dirty="0" err="1"/>
              <a:t>ConnTable</a:t>
            </a:r>
            <a:endParaRPr lang="en-US" sz="3200" dirty="0"/>
          </a:p>
        </p:txBody>
      </p:sp>
      <p:sp>
        <p:nvSpPr>
          <p:cNvPr id="4" name="Slide Number Placeholder 3"/>
          <p:cNvSpPr>
            <a:spLocks noGrp="1"/>
          </p:cNvSpPr>
          <p:nvPr>
            <p:ph type="sldNum" sz="quarter" idx="10"/>
          </p:nvPr>
        </p:nvSpPr>
        <p:spPr>
          <a:xfrm>
            <a:off x="1496670" y="6283374"/>
            <a:ext cx="2743200" cy="365125"/>
          </a:xfrm>
        </p:spPr>
        <p:txBody>
          <a:bodyPr/>
          <a:lstStyle/>
          <a:p>
            <a:fld id="{A5A23A7D-4891-5A47-9441-98D2A72CF2F6}" type="slidenum">
              <a:rPr lang="en-US" smtClean="0"/>
              <a:pPr/>
              <a:t>33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92255805"/>
              </p:ext>
            </p:extLst>
          </p:nvPr>
        </p:nvGraphicFramePr>
        <p:xfrm>
          <a:off x="5897810" y="5170221"/>
          <a:ext cx="3599181" cy="1249680"/>
        </p:xfrm>
        <a:graphic>
          <a:graphicData uri="http://schemas.openxmlformats.org/drawingml/2006/table">
            <a:tbl>
              <a:tblPr firstRow="1" bandRow="1">
                <a:tableStyleId>{69012ECD-51FC-41F1-AA8D-1B2483CD663E}</a:tableStyleId>
              </a:tblPr>
              <a:tblGrid>
                <a:gridCol w="160115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237814072"/>
              </p:ext>
            </p:extLst>
          </p:nvPr>
        </p:nvGraphicFramePr>
        <p:xfrm>
          <a:off x="3305002" y="3311011"/>
          <a:ext cx="6800851" cy="1249680"/>
        </p:xfrm>
        <a:graphic>
          <a:graphicData uri="http://schemas.openxmlformats.org/drawingml/2006/table">
            <a:tbl>
              <a:tblPr firstRow="1" bandRow="1">
                <a:tableStyleId>{69012ECD-51FC-41F1-AA8D-1B2483CD663E}</a:tableStyleId>
              </a:tblPr>
              <a:tblGrid>
                <a:gridCol w="480282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endParaRPr lang="en-US" sz="2400" b="1" dirty="0">
                        <a:solidFill>
                          <a:srgbClr val="1E497D"/>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1E497D"/>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[2001:0db8::2]:1234</a:t>
                      </a:r>
                      <a:r>
                        <a:rPr lang="en-US" sz="2000" dirty="0">
                          <a:sym typeface="Wingdings"/>
                        </a:rPr>
                        <a:t>[</a:t>
                      </a:r>
                      <a:r>
                        <a:rPr lang="en-US" sz="2000" dirty="0"/>
                        <a:t>2001:0db8::1]:80 TCP</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29" name="Straight Connector 28"/>
          <p:cNvCxnSpPr/>
          <p:nvPr/>
        </p:nvCxnSpPr>
        <p:spPr>
          <a:xfrm>
            <a:off x="3305002" y="4586471"/>
            <a:ext cx="2592808" cy="59063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7485572" y="4560691"/>
            <a:ext cx="615379" cy="61641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73" name="Bent Arrow 72"/>
          <p:cNvSpPr/>
          <p:nvPr/>
        </p:nvSpPr>
        <p:spPr>
          <a:xfrm rot="10800000" flipH="1">
            <a:off x="1749647" y="4454306"/>
            <a:ext cx="1077355" cy="130422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Rectangle 73"/>
          <p:cNvSpPr/>
          <p:nvPr/>
        </p:nvSpPr>
        <p:spPr>
          <a:xfrm>
            <a:off x="3360204" y="2835113"/>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grpSp>
        <p:nvGrpSpPr>
          <p:cNvPr id="79" name="Group 78"/>
          <p:cNvGrpSpPr/>
          <p:nvPr/>
        </p:nvGrpSpPr>
        <p:grpSpPr>
          <a:xfrm>
            <a:off x="1132114" y="3264446"/>
            <a:ext cx="6968837" cy="969390"/>
            <a:chOff x="0" y="3337421"/>
            <a:chExt cx="6968837" cy="969390"/>
          </a:xfrm>
        </p:grpSpPr>
        <p:grpSp>
          <p:nvGrpSpPr>
            <p:cNvPr id="64" name="Group 63"/>
            <p:cNvGrpSpPr/>
            <p:nvPr/>
          </p:nvGrpSpPr>
          <p:grpSpPr>
            <a:xfrm>
              <a:off x="0" y="3337421"/>
              <a:ext cx="2069433" cy="830997"/>
              <a:chOff x="0" y="3337421"/>
              <a:chExt cx="2069433" cy="830997"/>
            </a:xfrm>
          </p:grpSpPr>
          <p:cxnSp>
            <p:nvCxnSpPr>
              <p:cNvPr id="50" name="Straight Arrow Connector 49"/>
              <p:cNvCxnSpPr>
                <a:stCxn id="51" idx="3"/>
              </p:cNvCxnSpPr>
              <p:nvPr/>
            </p:nvCxnSpPr>
            <p:spPr>
              <a:xfrm>
                <a:off x="1433535" y="3752920"/>
                <a:ext cx="635898" cy="245643"/>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0" y="3337421"/>
                <a:ext cx="1433535" cy="830997"/>
              </a:xfrm>
              <a:prstGeom prst="rect">
                <a:avLst/>
              </a:prstGeom>
              <a:noFill/>
            </p:spPr>
            <p:txBody>
              <a:bodyPr wrap="square" rtlCol="0">
                <a:spAutoFit/>
              </a:bodyPr>
              <a:lstStyle/>
              <a:p>
                <a:pPr algn="ctr"/>
                <a:r>
                  <a:rPr lang="en-US" sz="2400" b="1" dirty="0">
                    <a:solidFill>
                      <a:srgbClr val="BD0A12"/>
                    </a:solidFill>
                  </a:rPr>
                  <a:t>5-tuple</a:t>
                </a:r>
              </a:p>
              <a:p>
                <a:pPr algn="ctr"/>
                <a:r>
                  <a:rPr lang="en-US" sz="2400" b="1" dirty="0">
                    <a:solidFill>
                      <a:srgbClr val="BD0A12"/>
                    </a:solidFill>
                  </a:rPr>
                  <a:t>(37-byte)</a:t>
                </a:r>
              </a:p>
            </p:txBody>
          </p:sp>
        </p:grpSp>
        <p:sp>
          <p:nvSpPr>
            <p:cNvPr id="77" name="Rounded Rectangle 76"/>
            <p:cNvSpPr/>
            <p:nvPr/>
          </p:nvSpPr>
          <p:spPr>
            <a:xfrm>
              <a:off x="2069433" y="3874118"/>
              <a:ext cx="4899404" cy="432693"/>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3153419" y="5215281"/>
            <a:ext cx="4203963" cy="830997"/>
            <a:chOff x="2021305" y="5288256"/>
            <a:chExt cx="4203963" cy="830997"/>
          </a:xfrm>
        </p:grpSpPr>
        <p:grpSp>
          <p:nvGrpSpPr>
            <p:cNvPr id="65" name="Group 64"/>
            <p:cNvGrpSpPr/>
            <p:nvPr/>
          </p:nvGrpSpPr>
          <p:grpSpPr>
            <a:xfrm>
              <a:off x="2021305" y="5288256"/>
              <a:ext cx="2653903" cy="830997"/>
              <a:chOff x="2021305" y="5288256"/>
              <a:chExt cx="2653903" cy="830997"/>
            </a:xfrm>
          </p:grpSpPr>
          <p:cxnSp>
            <p:nvCxnSpPr>
              <p:cNvPr id="57" name="Straight Arrow Connector 56"/>
              <p:cNvCxnSpPr>
                <a:endCxn id="80" idx="1"/>
              </p:cNvCxnSpPr>
              <p:nvPr/>
            </p:nvCxnSpPr>
            <p:spPr>
              <a:xfrm>
                <a:off x="3749019" y="5724016"/>
                <a:ext cx="926189" cy="173977"/>
              </a:xfrm>
              <a:prstGeom prst="straightConnector1">
                <a:avLst/>
              </a:prstGeom>
              <a:ln w="38100">
                <a:solidFill>
                  <a:srgbClr val="0033CC"/>
                </a:solidFill>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021305" y="5288256"/>
                <a:ext cx="1940806" cy="830997"/>
              </a:xfrm>
              <a:prstGeom prst="rect">
                <a:avLst/>
              </a:prstGeom>
              <a:noFill/>
            </p:spPr>
            <p:txBody>
              <a:bodyPr wrap="square" rtlCol="0">
                <a:spAutoFit/>
              </a:bodyPr>
              <a:lstStyle/>
              <a:p>
                <a:pPr algn="ctr"/>
                <a:r>
                  <a:rPr lang="en-US" sz="2400" b="1" dirty="0">
                    <a:solidFill>
                      <a:srgbClr val="0033CC"/>
                    </a:solidFill>
                  </a:rPr>
                  <a:t>hash digest </a:t>
                </a:r>
              </a:p>
              <a:p>
                <a:pPr algn="ctr"/>
                <a:r>
                  <a:rPr lang="en-US" sz="2400" b="1" dirty="0">
                    <a:solidFill>
                      <a:srgbClr val="0033CC"/>
                    </a:solidFill>
                  </a:rPr>
                  <a:t>(16-bit)</a:t>
                </a:r>
              </a:p>
            </p:txBody>
          </p:sp>
        </p:grpSp>
        <p:sp>
          <p:nvSpPr>
            <p:cNvPr id="80" name="Rounded Rectangle 79"/>
            <p:cNvSpPr/>
            <p:nvPr/>
          </p:nvSpPr>
          <p:spPr>
            <a:xfrm>
              <a:off x="4675208" y="5676732"/>
              <a:ext cx="1550060" cy="442521"/>
            </a:xfrm>
            <a:prstGeom prst="roundRect">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544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4" presetClass="entr" presetSubtype="1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randombar(horizontal)">
                                      <p:cBhvr>
                                        <p:cTn id="9" dur="500"/>
                                        <p:tgtEl>
                                          <p:spTgt spid="11"/>
                                        </p:tgtEl>
                                      </p:cBhvr>
                                    </p:animEffect>
                                  </p:childTnLst>
                                </p:cTn>
                              </p:par>
                              <p:par>
                                <p:cTn id="10" presetID="22" presetClass="entr" presetSubtype="1"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par>
                                <p:cTn id="13" presetID="22" presetClass="entr" presetSubtype="1"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blinds(horizontal)">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up)">
                                      <p:cBhvr>
                                        <p:cTn id="25" dur="500"/>
                                        <p:tgtEl>
                                          <p:spTgt spid="73"/>
                                        </p:tgtEl>
                                      </p:cBhvr>
                                    </p:animEffect>
                                  </p:childTnLst>
                                </p:cTn>
                              </p:par>
                              <p:par>
                                <p:cTn id="26" presetID="3" presetClass="entr" presetSubtype="10"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blinds(horizontal)">
                                      <p:cBhvr>
                                        <p:cTn id="28" dur="5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7364" y="949616"/>
            <a:ext cx="11394636" cy="1434888"/>
          </a:xfrm>
        </p:spPr>
        <p:txBody>
          <a:bodyPr/>
          <a:lstStyle/>
          <a:p>
            <a:pPr marL="0" indent="0">
              <a:buNone/>
            </a:pPr>
            <a:r>
              <a:rPr lang="en-US" dirty="0">
                <a:solidFill>
                  <a:srgbClr val="C00000"/>
                </a:solidFill>
              </a:rPr>
              <a:t>Compact action data with DIP pool versioning</a:t>
            </a:r>
          </a:p>
        </p:txBody>
      </p:sp>
      <p:sp>
        <p:nvSpPr>
          <p:cNvPr id="3" name="Title 2"/>
          <p:cNvSpPr>
            <a:spLocks noGrp="1"/>
          </p:cNvSpPr>
          <p:nvPr>
            <p:ph type="title"/>
          </p:nvPr>
        </p:nvSpPr>
        <p:spPr/>
        <p:txBody>
          <a:bodyPr/>
          <a:lstStyle/>
          <a:p>
            <a:r>
              <a:rPr lang="en-US" dirty="0"/>
              <a:t>Approach: compress </a:t>
            </a:r>
            <a:r>
              <a:rPr lang="en-US" dirty="0" err="1"/>
              <a:t>ConnTable</a:t>
            </a:r>
            <a:endParaRPr lang="en-US" dirty="0"/>
          </a:p>
        </p:txBody>
      </p:sp>
      <p:sp>
        <p:nvSpPr>
          <p:cNvPr id="4" name="Slide Number Placeholder 3"/>
          <p:cNvSpPr>
            <a:spLocks noGrp="1"/>
          </p:cNvSpPr>
          <p:nvPr>
            <p:ph type="sldNum" sz="quarter" idx="10"/>
          </p:nvPr>
        </p:nvSpPr>
        <p:spPr/>
        <p:txBody>
          <a:bodyPr/>
          <a:lstStyle/>
          <a:p>
            <a:fld id="{A5A23A7D-4891-5A47-9441-98D2A72CF2F6}" type="slidenum">
              <a:rPr lang="en-US" smtClean="0"/>
              <a:pPr/>
              <a:t>34</a:t>
            </a:fld>
            <a:endParaRPr lang="en-US" dirty="0"/>
          </a:p>
        </p:txBody>
      </p:sp>
      <p:graphicFrame>
        <p:nvGraphicFramePr>
          <p:cNvPr id="20" name="Table 19"/>
          <p:cNvGraphicFramePr>
            <a:graphicFrameLocks noGrp="1"/>
          </p:cNvGraphicFramePr>
          <p:nvPr/>
        </p:nvGraphicFramePr>
        <p:xfrm>
          <a:off x="5951071" y="3983976"/>
          <a:ext cx="5158505" cy="2042160"/>
        </p:xfrm>
        <a:graphic>
          <a:graphicData uri="http://schemas.openxmlformats.org/drawingml/2006/table">
            <a:tbl>
              <a:tblPr firstRow="1" bandRow="1">
                <a:tableStyleId>{69012ECD-51FC-41F1-AA8D-1B2483CD663E}</a:tableStyleId>
              </a:tblPr>
              <a:tblGrid>
                <a:gridCol w="2001203">
                  <a:extLst>
                    <a:ext uri="{9D8B030D-6E8A-4147-A177-3AD203B41FA5}">
                      <a16:colId xmlns:a16="http://schemas.microsoft.com/office/drawing/2014/main" val="20000"/>
                    </a:ext>
                  </a:extLst>
                </a:gridCol>
                <a:gridCol w="1159274">
                  <a:extLst>
                    <a:ext uri="{9D8B030D-6E8A-4147-A177-3AD203B41FA5}">
                      <a16:colId xmlns:a16="http://schemas.microsoft.com/office/drawing/2014/main" val="20001"/>
                    </a:ext>
                  </a:extLst>
                </a:gridCol>
                <a:gridCol w="1998028">
                  <a:extLst>
                    <a:ext uri="{9D8B030D-6E8A-4147-A177-3AD203B41FA5}">
                      <a16:colId xmlns:a16="http://schemas.microsoft.com/office/drawing/2014/main" val="20002"/>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VIP</a:t>
                      </a:r>
                      <a:endParaRPr lang="en-US" sz="2400" b="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Version</a:t>
                      </a:r>
                      <a:endParaRPr lang="en-US" sz="24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6"/>
                    </a:solidFill>
                  </a:tcPr>
                </a:tc>
                <a:tc>
                  <a:txBody>
                    <a:bodyPr/>
                    <a:lstStyle/>
                    <a:p>
                      <a:r>
                        <a:rPr lang="en-US" sz="2400" dirty="0"/>
                        <a:t>DIP pool</a:t>
                      </a:r>
                      <a:endParaRPr lang="en-US" sz="2400" b="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[2001:0db8::1]:80</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lnB w="19050" cap="flat" cmpd="sng" algn="ctr">
                      <a:solidFill>
                        <a:srgbClr val="497EBB"/>
                      </a:solidFill>
                      <a:prstDash val="solid"/>
                      <a:round/>
                      <a:headEnd type="none" w="med" len="med"/>
                      <a:tailEnd type="none" w="med" len="med"/>
                    </a:lnB>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100000</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rgbClr val="497EBB"/>
                      </a:solidFill>
                      <a:prstDash val="solid"/>
                      <a:round/>
                      <a:headEnd type="none" w="med" len="med"/>
                      <a:tailEnd type="none" w="med" len="med"/>
                    </a:lnB>
                  </a:tcPr>
                </a:tc>
                <a:tc>
                  <a:txBody>
                    <a:bodyPr/>
                    <a:lstStyle/>
                    <a:p>
                      <a:pPr algn="r"/>
                      <a:r>
                        <a:rPr lang="en-US" sz="2000" dirty="0"/>
                        <a:t>[1002:</a:t>
                      </a:r>
                      <a:r>
                        <a:rPr lang="is-IS" sz="2000" dirty="0"/>
                        <a:t>200C</a:t>
                      </a:r>
                      <a:r>
                        <a:rPr lang="en-US" sz="2000" dirty="0"/>
                        <a:t>::1]:80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vMerge="1">
                  <a:txBody>
                    <a:bodyPr/>
                    <a:lstStyle/>
                    <a:p>
                      <a:endParaRPr lang="en-US" dirty="0"/>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dirty="0"/>
                        <a:t>[1002:</a:t>
                      </a:r>
                      <a:r>
                        <a:rPr lang="is-IS" sz="2000" dirty="0"/>
                        <a:t>200C</a:t>
                      </a:r>
                      <a:r>
                        <a:rPr lang="en-US" sz="2000" dirty="0"/>
                        <a:t>::2]:80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lnB w="19050" cap="flat" cmpd="sng" algn="ctr">
                      <a:solidFill>
                        <a:srgbClr val="497EBB"/>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[2001:0db8::1]:80</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lnT w="19050" cap="flat" cmpd="sng" algn="ctr">
                      <a:solidFill>
                        <a:srgbClr val="497EBB"/>
                      </a:solidFill>
                      <a:prstDash val="solid"/>
                      <a:round/>
                      <a:headEnd type="none" w="med" len="med"/>
                      <a:tailEnd type="none" w="med" len="med"/>
                    </a:lnT>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100001</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rgbClr val="497EBB"/>
                      </a:solidFill>
                      <a:prstDash val="solid"/>
                      <a:round/>
                      <a:headEnd type="none" w="med" len="med"/>
                      <a:tailEnd type="none" w="med" len="med"/>
                    </a:lnT>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[1002:</a:t>
                      </a:r>
                      <a:r>
                        <a:rPr lang="is-IS" sz="2000" dirty="0"/>
                        <a:t>200C</a:t>
                      </a:r>
                      <a:r>
                        <a:rPr lang="en-US" sz="2000" dirty="0"/>
                        <a:t>::1]:80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lnT w="19050" cap="flat" cmpd="sng" algn="ctr">
                      <a:solidFill>
                        <a:srgbClr val="497EBB"/>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3"/>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solidFill>
                          <a:srgbClr val="0432FF"/>
                        </a:solidFill>
                      </a:endParaRPr>
                    </a:p>
                  </a:txBody>
                  <a:tcPr marL="45720" marR="4572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
        <p:nvSpPr>
          <p:cNvPr id="21" name="Rectangle 20"/>
          <p:cNvSpPr/>
          <p:nvPr/>
        </p:nvSpPr>
        <p:spPr>
          <a:xfrm>
            <a:off x="5951071" y="3028658"/>
            <a:ext cx="1865446" cy="461665"/>
          </a:xfrm>
          <a:prstGeom prst="rect">
            <a:avLst/>
          </a:prstGeom>
          <a:effectLst/>
        </p:spPr>
        <p:txBody>
          <a:bodyPr wrap="none">
            <a:spAutoFit/>
          </a:bodyPr>
          <a:lstStyle/>
          <a:p>
            <a:pPr algn="ctr"/>
            <a:r>
              <a:rPr lang="en-US" sz="2400" b="1" dirty="0" err="1">
                <a:solidFill>
                  <a:schemeClr val="tx2"/>
                </a:solidFill>
              </a:rPr>
              <a:t>DIPPoolTable</a:t>
            </a:r>
            <a:endParaRPr lang="en-US" sz="2400" b="1" dirty="0">
              <a:solidFill>
                <a:schemeClr val="tx2"/>
              </a:solidFill>
            </a:endParaRPr>
          </a:p>
        </p:txBody>
      </p:sp>
      <p:cxnSp>
        <p:nvCxnSpPr>
          <p:cNvPr id="22" name="Straight Arrow Connector 21"/>
          <p:cNvCxnSpPr/>
          <p:nvPr/>
        </p:nvCxnSpPr>
        <p:spPr>
          <a:xfrm flipV="1">
            <a:off x="5027928" y="4842933"/>
            <a:ext cx="923143" cy="18718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2117597" y="1882564"/>
          <a:ext cx="3599181" cy="1249680"/>
        </p:xfrm>
        <a:graphic>
          <a:graphicData uri="http://schemas.openxmlformats.org/drawingml/2006/table">
            <a:tbl>
              <a:tblPr firstRow="1" bandRow="1">
                <a:tableStyleId>{69012ECD-51FC-41F1-AA8D-1B2483CD663E}</a:tableStyleId>
              </a:tblPr>
              <a:tblGrid>
                <a:gridCol w="160115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2152266" y="4397025"/>
          <a:ext cx="2875662" cy="1645920"/>
        </p:xfrm>
        <a:graphic>
          <a:graphicData uri="http://schemas.openxmlformats.org/drawingml/2006/table">
            <a:tbl>
              <a:tblPr firstRow="1" bandRow="1">
                <a:tableStyleId>{69012ECD-51FC-41F1-AA8D-1B2483CD663E}</a:tableStyleId>
              </a:tblPr>
              <a:tblGrid>
                <a:gridCol w="1768412">
                  <a:extLst>
                    <a:ext uri="{9D8B030D-6E8A-4147-A177-3AD203B41FA5}">
                      <a16:colId xmlns:a16="http://schemas.microsoft.com/office/drawing/2014/main" val="20000"/>
                    </a:ext>
                  </a:extLst>
                </a:gridCol>
                <a:gridCol w="1107250">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solidFill>
                            <a:schemeClr val="tx1"/>
                          </a:solidFill>
                        </a:rPr>
                        <a:t>Version</a:t>
                      </a:r>
                      <a:endParaRPr lang="en-US" sz="2400" b="1" dirty="0">
                        <a:solidFill>
                          <a:schemeClr val="tx1"/>
                        </a:solidFill>
                      </a:endParaRPr>
                    </a:p>
                  </a:txBody>
                  <a:tcPr marL="45720" marR="45720">
                    <a:lnL w="19050" cap="flat" cmpd="sng" algn="ctr">
                      <a:solidFill>
                        <a:schemeClr val="tx1"/>
                      </a:solidFill>
                      <a:prstDash val="solid"/>
                      <a:round/>
                      <a:headEnd type="none" w="med" len="med"/>
                      <a:tailEnd type="none" w="med" len="med"/>
                    </a:lnL>
                    <a:solidFill>
                      <a:schemeClr val="accent6"/>
                    </a:solidFil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solidFill>
                            <a:schemeClr val="tx1"/>
                          </a:solidFill>
                        </a:rPr>
                        <a:t>100000</a:t>
                      </a: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0x100</a:t>
                      </a:r>
                      <a:r>
                        <a:rPr lang="is-IS" sz="2000" dirty="0"/>
                        <a:t>2</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solidFill>
                      <a:schemeClr val="tx2">
                        <a:lumMod val="20000"/>
                        <a:lumOff val="80000"/>
                      </a:schemeClr>
                    </a:solidFill>
                  </a:tcPr>
                </a:tc>
                <a:tc>
                  <a:txBody>
                    <a:bodyPr/>
                    <a:lstStyle/>
                    <a:p>
                      <a:r>
                        <a:rPr lang="en-US" sz="2000" dirty="0">
                          <a:solidFill>
                            <a:schemeClr val="tx1"/>
                          </a:solidFill>
                        </a:rPr>
                        <a:t>100001</a:t>
                      </a:r>
                    </a:p>
                  </a:txBody>
                  <a:tcPr marL="45720" marR="45720">
                    <a:lnL w="19050" cap="flat" cmpd="sng" algn="ctr">
                      <a:solidFill>
                        <a:schemeClr val="tx1"/>
                      </a:solidFill>
                      <a:prstDash val="solid"/>
                      <a:round/>
                      <a:headEnd type="none" w="med" len="med"/>
                      <a:tailEnd type="none" w="med" len="med"/>
                    </a:lnL>
                    <a:solidFill>
                      <a:schemeClr val="tx2">
                        <a:lumMod val="20000"/>
                        <a:lumOff val="80000"/>
                      </a:schemeClr>
                    </a:solidFill>
                  </a:tcPr>
                </a:tc>
                <a:extLst>
                  <a:ext uri="{0D108BD9-81ED-4DB2-BD59-A6C34878D82A}">
                    <a16:rowId xmlns:a16="http://schemas.microsoft.com/office/drawing/2014/main" val="10002"/>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sym typeface="Wingdings"/>
                        </a:rPr>
                        <a:t></a:t>
                      </a:r>
                      <a:endParaRPr lang="en-US" sz="2000" dirty="0">
                        <a:solidFill>
                          <a:schemeClr val="tx1"/>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cxnSp>
        <p:nvCxnSpPr>
          <p:cNvPr id="23" name="Straight Connector 22"/>
          <p:cNvCxnSpPr/>
          <p:nvPr/>
        </p:nvCxnSpPr>
        <p:spPr>
          <a:xfrm>
            <a:off x="3712843" y="3132244"/>
            <a:ext cx="167684" cy="125676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977947" y="3140262"/>
            <a:ext cx="733601" cy="1269208"/>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5952344" y="5250027"/>
            <a:ext cx="5157232" cy="3664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Down Arrow 74"/>
          <p:cNvSpPr/>
          <p:nvPr/>
        </p:nvSpPr>
        <p:spPr>
          <a:xfrm>
            <a:off x="797364" y="2788975"/>
            <a:ext cx="445626" cy="124967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117597" y="3946532"/>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grpSp>
        <p:nvGrpSpPr>
          <p:cNvPr id="85" name="Group 84"/>
          <p:cNvGrpSpPr/>
          <p:nvPr/>
        </p:nvGrpSpPr>
        <p:grpSpPr>
          <a:xfrm>
            <a:off x="83621" y="1734824"/>
            <a:ext cx="5633157" cy="1000267"/>
            <a:chOff x="-624302" y="1865232"/>
            <a:chExt cx="5633157" cy="1000267"/>
          </a:xfrm>
        </p:grpSpPr>
        <p:grpSp>
          <p:nvGrpSpPr>
            <p:cNvPr id="37" name="Group 36"/>
            <p:cNvGrpSpPr/>
            <p:nvPr/>
          </p:nvGrpSpPr>
          <p:grpSpPr>
            <a:xfrm>
              <a:off x="-624302" y="1865232"/>
              <a:ext cx="3599181" cy="697859"/>
              <a:chOff x="-523898" y="2100301"/>
              <a:chExt cx="3599181" cy="697859"/>
            </a:xfrm>
          </p:grpSpPr>
          <p:cxnSp>
            <p:nvCxnSpPr>
              <p:cNvPr id="38" name="Straight Arrow Connector 37"/>
              <p:cNvCxnSpPr/>
              <p:nvPr/>
            </p:nvCxnSpPr>
            <p:spPr>
              <a:xfrm>
                <a:off x="1257940" y="2579873"/>
                <a:ext cx="1817343" cy="218287"/>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23898" y="2100301"/>
                <a:ext cx="1977871" cy="461665"/>
              </a:xfrm>
              <a:prstGeom prst="rect">
                <a:avLst/>
              </a:prstGeom>
              <a:noFill/>
            </p:spPr>
            <p:txBody>
              <a:bodyPr wrap="square" rtlCol="0">
                <a:spAutoFit/>
              </a:bodyPr>
              <a:lstStyle/>
              <a:p>
                <a:pPr algn="ctr"/>
                <a:r>
                  <a:rPr lang="en-US" sz="2400" b="1" dirty="0">
                    <a:solidFill>
                      <a:srgbClr val="BD0A12"/>
                    </a:solidFill>
                  </a:rPr>
                  <a:t>18 bytes</a:t>
                </a:r>
              </a:p>
            </p:txBody>
          </p:sp>
        </p:grpSp>
        <p:sp>
          <p:nvSpPr>
            <p:cNvPr id="83" name="Rounded Rectangle 82"/>
            <p:cNvSpPr/>
            <p:nvPr/>
          </p:nvSpPr>
          <p:spPr>
            <a:xfrm>
              <a:off x="2951018" y="2449065"/>
              <a:ext cx="2057837" cy="416434"/>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49774" y="4199119"/>
            <a:ext cx="3663069" cy="830997"/>
            <a:chOff x="-557745" y="4564595"/>
            <a:chExt cx="3775501" cy="895219"/>
          </a:xfrm>
        </p:grpSpPr>
        <p:cxnSp>
          <p:nvCxnSpPr>
            <p:cNvPr id="43" name="Straight Arrow Connector 42"/>
            <p:cNvCxnSpPr/>
            <p:nvPr/>
          </p:nvCxnSpPr>
          <p:spPr>
            <a:xfrm>
              <a:off x="882068" y="5081503"/>
              <a:ext cx="2335688" cy="193636"/>
            </a:xfrm>
            <a:prstGeom prst="straightConnector1">
              <a:avLst/>
            </a:prstGeom>
            <a:ln w="38100">
              <a:solidFill>
                <a:srgbClr val="0700FF"/>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57745" y="4564595"/>
              <a:ext cx="1940806" cy="895219"/>
            </a:xfrm>
            <a:prstGeom prst="rect">
              <a:avLst/>
            </a:prstGeom>
            <a:noFill/>
          </p:spPr>
          <p:txBody>
            <a:bodyPr wrap="square" rtlCol="0">
              <a:spAutoFit/>
            </a:bodyPr>
            <a:lstStyle/>
            <a:p>
              <a:pPr algn="ctr"/>
              <a:r>
                <a:rPr lang="en-US" sz="2400" b="1" dirty="0">
                  <a:solidFill>
                    <a:srgbClr val="0700FF"/>
                  </a:solidFill>
                </a:rPr>
                <a:t>version</a:t>
              </a:r>
            </a:p>
            <a:p>
              <a:pPr algn="ctr"/>
              <a:r>
                <a:rPr lang="en-US" sz="2400" b="1" dirty="0">
                  <a:solidFill>
                    <a:srgbClr val="0700FF"/>
                  </a:solidFill>
                </a:rPr>
                <a:t>(6-bit)</a:t>
              </a:r>
            </a:p>
          </p:txBody>
        </p:sp>
      </p:grpSp>
      <p:sp>
        <p:nvSpPr>
          <p:cNvPr id="100" name="Rectangle 99"/>
          <p:cNvSpPr/>
          <p:nvPr/>
        </p:nvSpPr>
        <p:spPr>
          <a:xfrm>
            <a:off x="2061492" y="1456099"/>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sp>
        <p:nvSpPr>
          <p:cNvPr id="5" name="TextBox 4"/>
          <p:cNvSpPr txBox="1"/>
          <p:nvPr/>
        </p:nvSpPr>
        <p:spPr>
          <a:xfrm>
            <a:off x="5951071" y="3339551"/>
            <a:ext cx="3953968" cy="461665"/>
          </a:xfrm>
          <a:prstGeom prst="rect">
            <a:avLst/>
          </a:prstGeom>
          <a:noFill/>
        </p:spPr>
        <p:txBody>
          <a:bodyPr wrap="none" rtlCol="0">
            <a:spAutoFit/>
          </a:bodyPr>
          <a:lstStyle/>
          <a:p>
            <a:r>
              <a:rPr lang="en-US" sz="2400" dirty="0"/>
              <a:t>store VIP-to-DIP pool mapping</a:t>
            </a:r>
          </a:p>
        </p:txBody>
      </p:sp>
      <p:sp>
        <p:nvSpPr>
          <p:cNvPr id="7" name="Rectangle 6"/>
          <p:cNvSpPr/>
          <p:nvPr/>
        </p:nvSpPr>
        <p:spPr>
          <a:xfrm>
            <a:off x="7969244" y="3994914"/>
            <a:ext cx="1203844" cy="2053902"/>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06362" y="2153671"/>
            <a:ext cx="1932388" cy="461665"/>
          </a:xfrm>
          <a:prstGeom prst="rect">
            <a:avLst/>
          </a:prstGeom>
        </p:spPr>
        <p:txBody>
          <a:bodyPr wrap="none">
            <a:spAutoFit/>
          </a:bodyPr>
          <a:lstStyle/>
          <a:p>
            <a:pPr algn="ctr"/>
            <a:r>
              <a:rPr lang="en-US" sz="2400" b="1">
                <a:solidFill>
                  <a:srgbClr val="BD0A12"/>
                </a:solidFill>
              </a:rPr>
              <a:t>x 10M entries</a:t>
            </a:r>
            <a:endParaRPr lang="en-US" sz="2400" b="1" dirty="0">
              <a:solidFill>
                <a:srgbClr val="BD0A12"/>
              </a:solidFill>
            </a:endParaRPr>
          </a:p>
        </p:txBody>
      </p:sp>
      <p:sp>
        <p:nvSpPr>
          <p:cNvPr id="91" name="Rounded Rectangle 90"/>
          <p:cNvSpPr/>
          <p:nvPr/>
        </p:nvSpPr>
        <p:spPr>
          <a:xfrm>
            <a:off x="8968308" y="4405779"/>
            <a:ext cx="2212451" cy="844248"/>
          </a:xfrm>
          <a:prstGeom prst="round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159" y="4303329"/>
            <a:ext cx="457200" cy="457200"/>
          </a:xfrm>
          <a:prstGeom prst="rect">
            <a:avLst/>
          </a:prstGeom>
        </p:spPr>
      </p:pic>
      <p:sp>
        <p:nvSpPr>
          <p:cNvPr id="45" name="Rounded Rectangle 44"/>
          <p:cNvSpPr/>
          <p:nvPr/>
        </p:nvSpPr>
        <p:spPr>
          <a:xfrm>
            <a:off x="7934924" y="3823854"/>
            <a:ext cx="1202572" cy="2478681"/>
          </a:xfrm>
          <a:prstGeom prst="roundRect">
            <a:avLst/>
          </a:prstGeom>
          <a:noFill/>
          <a:ln w="38100">
            <a:solidFill>
              <a:srgbClr val="07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154159" y="5250390"/>
            <a:ext cx="2875662" cy="397425"/>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5027928" y="5427788"/>
            <a:ext cx="923143" cy="3579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3756561" y="4065192"/>
            <a:ext cx="1389402" cy="2073141"/>
          </a:xfrm>
          <a:prstGeom prst="roundRect">
            <a:avLst/>
          </a:prstGeom>
          <a:noFill/>
          <a:ln w="38100">
            <a:solidFill>
              <a:srgbClr val="07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9384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14" presetClass="entr" presetSubtype="1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horizontal)">
                                      <p:cBhvr>
                                        <p:cTn id="20" dur="500"/>
                                        <p:tgtEl>
                                          <p:spTgt spid="20"/>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blinds(horizontal)">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blinds(horizontal)">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par>
                                <p:cTn id="47" presetID="22" presetClass="entr" presetSubtype="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blinds(horizontal)">
                                      <p:cBhvr>
                                        <p:cTn id="55" dur="500"/>
                                        <p:tgtEl>
                                          <p:spTgt spid="76"/>
                                        </p:tgtEl>
                                      </p:cBhvr>
                                    </p:animEffect>
                                  </p:childTnLst>
                                </p:cTn>
                              </p:par>
                              <p:par>
                                <p:cTn id="56" presetID="14" presetClass="entr" presetSubtype="1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randombar(horizontal)">
                                      <p:cBhvr>
                                        <p:cTn id="58" dur="500"/>
                                        <p:tgtEl>
                                          <p:spTgt spid="19"/>
                                        </p:tgtEl>
                                      </p:cBhvr>
                                    </p:animEffect>
                                  </p:childTnLst>
                                </p:cTn>
                              </p:par>
                              <p:par>
                                <p:cTn id="59" presetID="1" presetClass="entr" presetSubtype="0" fill="hold" grpId="1"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blinds(horizontal)">
                                      <p:cBhvr>
                                        <p:cTn id="65" dur="500"/>
                                        <p:tgtEl>
                                          <p:spTgt spid="86"/>
                                        </p:tgtEl>
                                      </p:cBhvr>
                                    </p:animEffect>
                                  </p:childTnLst>
                                </p:cTn>
                              </p:par>
                              <p:par>
                                <p:cTn id="66" presetID="14"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linds(horizontal)">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0" nodeType="clickEffect">
                                  <p:stCondLst>
                                    <p:cond delay="0"/>
                                  </p:stCondLst>
                                  <p:childTnLst>
                                    <p:animEffect transition="out" filter="wipe(left)">
                                      <p:cBhvr>
                                        <p:cTn id="77" dur="1000"/>
                                        <p:tgtEl>
                                          <p:spTgt spid="30"/>
                                        </p:tgtEl>
                                      </p:cBhvr>
                                    </p:animEffect>
                                    <p:set>
                                      <p:cBhvr>
                                        <p:cTn id="78" dur="1" fill="hold">
                                          <p:stCondLst>
                                            <p:cond delay="999"/>
                                          </p:stCondLst>
                                        </p:cTn>
                                        <p:tgtEl>
                                          <p:spTgt spid="3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4" presetClass="exit" presetSubtype="10" fill="hold" grpId="0" nodeType="clickEffect">
                                  <p:stCondLst>
                                    <p:cond delay="0"/>
                                  </p:stCondLst>
                                  <p:childTnLst>
                                    <p:animEffect transition="out" filter="randombar(horizontal)">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par>
                                <p:cTn id="84" presetID="14" presetClass="entr" presetSubtype="1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randombar(horizontal)">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wipe(up)">
                                      <p:cBhvr>
                                        <p:cTn id="91" dur="500"/>
                                        <p:tgtEl>
                                          <p:spTgt spid="75"/>
                                        </p:tgtEl>
                                      </p:cBhvr>
                                    </p:animEffect>
                                  </p:childTnLst>
                                </p:cTn>
                              </p:par>
                              <p:par>
                                <p:cTn id="92" presetID="3" presetClass="entr" presetSubtype="1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blinds(horizontal)">
                                      <p:cBhvr>
                                        <p:cTn id="9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75" grpId="0" animBg="1"/>
      <p:bldP spid="76" grpId="0"/>
      <p:bldP spid="5" grpId="0"/>
      <p:bldP spid="7" grpId="0" animBg="1"/>
      <p:bldP spid="7" grpId="1" animBg="1"/>
      <p:bldP spid="8" grpId="0"/>
      <p:bldP spid="91" grpId="0" animBg="1"/>
      <p:bldP spid="45" grpId="0" animBg="1"/>
      <p:bldP spid="36" grpId="0" animBg="1"/>
      <p:bldP spid="36" grpId="1" animBg="1"/>
      <p:bldP spid="8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E793-F1E6-4DAF-AA34-D530A299F56F}"/>
              </a:ext>
            </a:extLst>
          </p:cNvPr>
          <p:cNvSpPr>
            <a:spLocks noGrp="1"/>
          </p:cNvSpPr>
          <p:nvPr>
            <p:ph type="ctrTitle"/>
          </p:nvPr>
        </p:nvSpPr>
        <p:spPr/>
        <p:txBody>
          <a:bodyPr/>
          <a:lstStyle/>
          <a:p>
            <a:r>
              <a:rPr lang="en-US" dirty="0"/>
              <a:t>3. Beamer</a:t>
            </a:r>
          </a:p>
        </p:txBody>
      </p:sp>
      <p:sp>
        <p:nvSpPr>
          <p:cNvPr id="3" name="Subtitle 2">
            <a:extLst>
              <a:ext uri="{FF2B5EF4-FFF2-40B4-BE49-F238E27FC236}">
                <a16:creationId xmlns:a16="http://schemas.microsoft.com/office/drawing/2014/main" id="{F536C8A0-447D-48AD-AFBC-0335A819B980}"/>
              </a:ext>
            </a:extLst>
          </p:cNvPr>
          <p:cNvSpPr>
            <a:spLocks noGrp="1"/>
          </p:cNvSpPr>
          <p:nvPr>
            <p:ph type="subTitle" idx="1"/>
          </p:nvPr>
        </p:nvSpPr>
        <p:spPr>
          <a:xfrm>
            <a:off x="1524000" y="4079875"/>
            <a:ext cx="9144000" cy="1655762"/>
          </a:xfrm>
        </p:spPr>
        <p:txBody>
          <a:bodyPr/>
          <a:lstStyle/>
          <a:p>
            <a:r>
              <a:rPr lang="en-US" dirty="0"/>
              <a:t>[Beamer`18]: </a:t>
            </a:r>
            <a:r>
              <a:rPr lang="en-US" dirty="0" err="1"/>
              <a:t>Olteanu</a:t>
            </a:r>
            <a:r>
              <a:rPr lang="en-US" dirty="0"/>
              <a:t>, Vladimir, et al. "Stateless datacenter load-balancing with beamer." </a:t>
            </a:r>
            <a:r>
              <a:rPr lang="en-US" i="1" dirty="0"/>
              <a:t>15th {USENIX} Symposium on Networked Systems Design and Implementation ({NSDI} 18)</a:t>
            </a:r>
            <a:r>
              <a:rPr lang="en-US" dirty="0"/>
              <a:t>. 2018.</a:t>
            </a:r>
          </a:p>
          <a:p>
            <a:r>
              <a:rPr lang="en-US" dirty="0"/>
              <a:t>(https://</a:t>
            </a:r>
            <a:r>
              <a:rPr lang="en-US" dirty="0" err="1"/>
              <a:t>www.usenix.org</a:t>
            </a:r>
            <a:r>
              <a:rPr lang="en-US" dirty="0"/>
              <a:t>/conference/nsdi18/presentation/</a:t>
            </a:r>
            <a:r>
              <a:rPr lang="en-US" dirty="0" err="1"/>
              <a:t>olteanu</a:t>
            </a:r>
            <a:r>
              <a:rPr lang="en-US" dirty="0"/>
              <a:t>)</a:t>
            </a:r>
          </a:p>
        </p:txBody>
      </p:sp>
      <p:sp>
        <p:nvSpPr>
          <p:cNvPr id="4" name="Slide Number Placeholder 3">
            <a:extLst>
              <a:ext uri="{FF2B5EF4-FFF2-40B4-BE49-F238E27FC236}">
                <a16:creationId xmlns:a16="http://schemas.microsoft.com/office/drawing/2014/main" id="{930C3D2B-BC1C-4D2E-A452-B456AA0927DC}"/>
              </a:ext>
            </a:extLst>
          </p:cNvPr>
          <p:cNvSpPr>
            <a:spLocks noGrp="1"/>
          </p:cNvSpPr>
          <p:nvPr>
            <p:ph type="sldNum" sz="quarter" idx="12"/>
          </p:nvPr>
        </p:nvSpPr>
        <p:spPr/>
        <p:txBody>
          <a:bodyPr/>
          <a:lstStyle/>
          <a:p>
            <a:fld id="{76A24A3C-1A67-456D-B525-A9BEE51E7E0D}" type="slidenum">
              <a:rPr lang="en-US" smtClean="0"/>
              <a:t>35</a:t>
            </a:fld>
            <a:endParaRPr lang="en-US"/>
          </a:p>
        </p:txBody>
      </p:sp>
    </p:spTree>
    <p:extLst>
      <p:ext uri="{BB962C8B-B14F-4D97-AF65-F5344CB8AC3E}">
        <p14:creationId xmlns:p14="http://schemas.microsoft.com/office/powerpoint/2010/main" val="224701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What if we add an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36</a:t>
            </a:fld>
            <a:endParaRPr lang="en-US" dirty="0"/>
          </a:p>
        </p:txBody>
      </p:sp>
      <p:pic>
        <p:nvPicPr>
          <p:cNvPr id="4" name="Content Placeholder 3">
            <a:extLst>
              <a:ext uri="{FF2B5EF4-FFF2-40B4-BE49-F238E27FC236}">
                <a16:creationId xmlns:a16="http://schemas.microsoft.com/office/drawing/2014/main" id="{5B6E4210-E0BF-41E6-92FE-C6F17EE773B5}"/>
              </a:ext>
            </a:extLst>
          </p:cNvPr>
          <p:cNvPicPr>
            <a:picLocks noGrp="1" noChangeAspect="1"/>
          </p:cNvPicPr>
          <p:nvPr>
            <p:ph idx="1"/>
          </p:nvPr>
        </p:nvPicPr>
        <p:blipFill>
          <a:blip r:embed="rId3"/>
          <a:stretch>
            <a:fillRect/>
          </a:stretch>
        </p:blipFill>
        <p:spPr>
          <a:xfrm>
            <a:off x="1196239" y="1362475"/>
            <a:ext cx="9799522" cy="4744153"/>
          </a:xfrm>
          <a:prstGeom prst="rect">
            <a:avLst/>
          </a:prstGeom>
        </p:spPr>
      </p:pic>
      <p:sp>
        <p:nvSpPr>
          <p:cNvPr id="8" name="Rectangle 7">
            <a:extLst>
              <a:ext uri="{FF2B5EF4-FFF2-40B4-BE49-F238E27FC236}">
                <a16:creationId xmlns:a16="http://schemas.microsoft.com/office/drawing/2014/main" id="{882A9A09-9455-4E6D-8586-3F29FCA17DBA}"/>
              </a:ext>
            </a:extLst>
          </p:cNvPr>
          <p:cNvSpPr/>
          <p:nvPr/>
        </p:nvSpPr>
        <p:spPr>
          <a:xfrm>
            <a:off x="1462607" y="4081593"/>
            <a:ext cx="4633393" cy="22747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1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What if we add an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37</a:t>
            </a:fld>
            <a:endParaRPr lang="en-US" dirty="0"/>
          </a:p>
        </p:txBody>
      </p:sp>
      <p:pic>
        <p:nvPicPr>
          <p:cNvPr id="6" name="Content Placeholder 5" descr="Diagram&#10;&#10;Description automatically generated">
            <a:extLst>
              <a:ext uri="{FF2B5EF4-FFF2-40B4-BE49-F238E27FC236}">
                <a16:creationId xmlns:a16="http://schemas.microsoft.com/office/drawing/2014/main" id="{279B50FE-6F1F-6841-8F3D-EFD349FDDE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2229" y="1121031"/>
            <a:ext cx="9867541" cy="5079494"/>
          </a:xfrm>
        </p:spPr>
      </p:pic>
    </p:spTree>
    <p:extLst>
      <p:ext uri="{BB962C8B-B14F-4D97-AF65-F5344CB8AC3E}">
        <p14:creationId xmlns:p14="http://schemas.microsoft.com/office/powerpoint/2010/main" val="2873426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What if we add an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38</a:t>
            </a:fld>
            <a:endParaRPr lang="en-US" dirty="0"/>
          </a:p>
        </p:txBody>
      </p:sp>
      <p:pic>
        <p:nvPicPr>
          <p:cNvPr id="8" name="Content Placeholder 7">
            <a:extLst>
              <a:ext uri="{FF2B5EF4-FFF2-40B4-BE49-F238E27FC236}">
                <a16:creationId xmlns:a16="http://schemas.microsoft.com/office/drawing/2014/main" id="{52CF4CD5-3DA2-439D-9F3C-6C81B9A59290}"/>
              </a:ext>
            </a:extLst>
          </p:cNvPr>
          <p:cNvPicPr>
            <a:picLocks noGrp="1" noChangeAspect="1"/>
          </p:cNvPicPr>
          <p:nvPr>
            <p:ph idx="1"/>
          </p:nvPr>
        </p:nvPicPr>
        <p:blipFill>
          <a:blip r:embed="rId3"/>
          <a:stretch>
            <a:fillRect/>
          </a:stretch>
        </p:blipFill>
        <p:spPr>
          <a:xfrm>
            <a:off x="1276258" y="1206500"/>
            <a:ext cx="9629959" cy="4997450"/>
          </a:xfrm>
          <a:prstGeom prst="rect">
            <a:avLst/>
          </a:prstGeom>
        </p:spPr>
      </p:pic>
    </p:spTree>
    <p:extLst>
      <p:ext uri="{BB962C8B-B14F-4D97-AF65-F5344CB8AC3E}">
        <p14:creationId xmlns:p14="http://schemas.microsoft.com/office/powerpoint/2010/main" val="106923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dirty="0"/>
              <a:t>Beamer: Load Balancing should be </a:t>
            </a:r>
            <a:r>
              <a:rPr lang="en-US" sz="3600" i="1" u="sng" dirty="0"/>
              <a:t>Stateless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39</a:t>
            </a:fld>
            <a:endParaRPr lang="en-US" dirty="0"/>
          </a:p>
        </p:txBody>
      </p:sp>
      <p:pic>
        <p:nvPicPr>
          <p:cNvPr id="4" name="Content Placeholder 3">
            <a:extLst>
              <a:ext uri="{FF2B5EF4-FFF2-40B4-BE49-F238E27FC236}">
                <a16:creationId xmlns:a16="http://schemas.microsoft.com/office/drawing/2014/main" id="{37EB9DE4-4C89-44C9-A278-FCDF31660FDC}"/>
              </a:ext>
            </a:extLst>
          </p:cNvPr>
          <p:cNvPicPr>
            <a:picLocks noGrp="1" noChangeAspect="1"/>
          </p:cNvPicPr>
          <p:nvPr>
            <p:ph idx="1"/>
          </p:nvPr>
        </p:nvPicPr>
        <p:blipFill>
          <a:blip r:embed="rId3"/>
          <a:stretch>
            <a:fillRect/>
          </a:stretch>
        </p:blipFill>
        <p:spPr>
          <a:xfrm>
            <a:off x="1351745" y="1206500"/>
            <a:ext cx="9478984" cy="4997450"/>
          </a:xfrm>
          <a:prstGeom prst="rect">
            <a:avLst/>
          </a:prstGeom>
        </p:spPr>
      </p:pic>
    </p:spTree>
    <p:extLst>
      <p:ext uri="{BB962C8B-B14F-4D97-AF65-F5344CB8AC3E}">
        <p14:creationId xmlns:p14="http://schemas.microsoft.com/office/powerpoint/2010/main" val="115864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a:t>Distributed applications use L4 load balancers </a:t>
            </a:r>
          </a:p>
        </p:txBody>
      </p:sp>
      <p:sp>
        <p:nvSpPr>
          <p:cNvPr id="7" name="Slide Number Placeholder 6"/>
          <p:cNvSpPr>
            <a:spLocks noGrp="1"/>
          </p:cNvSpPr>
          <p:nvPr>
            <p:ph type="sldNum" sz="quarter" idx="12"/>
          </p:nvPr>
        </p:nvSpPr>
        <p:spPr/>
        <p:txBody>
          <a:bodyPr/>
          <a:lstStyle/>
          <a:p>
            <a:fld id="{76A24A3C-1A67-456D-B525-A9BEE51E7E0D}" type="slidenum">
              <a:rPr lang="en-US" smtClean="0"/>
              <a:t>4</a:t>
            </a:fld>
            <a:endParaRPr lang="en-US" dirty="0"/>
          </a:p>
        </p:txBody>
      </p:sp>
      <p:grpSp>
        <p:nvGrpSpPr>
          <p:cNvPr id="26" name="Group 25">
            <a:extLst>
              <a:ext uri="{FF2B5EF4-FFF2-40B4-BE49-F238E27FC236}">
                <a16:creationId xmlns:a16="http://schemas.microsoft.com/office/drawing/2014/main" id="{511DFAA2-5B63-454F-A55A-D508D304691F}"/>
              </a:ext>
            </a:extLst>
          </p:cNvPr>
          <p:cNvGrpSpPr/>
          <p:nvPr/>
        </p:nvGrpSpPr>
        <p:grpSpPr>
          <a:xfrm>
            <a:off x="8865374" y="5056935"/>
            <a:ext cx="490331" cy="1098080"/>
            <a:chOff x="7480852" y="3340571"/>
            <a:chExt cx="490331" cy="1098080"/>
          </a:xfrm>
        </p:grpSpPr>
        <p:pic>
          <p:nvPicPr>
            <p:cNvPr id="13" name="Picture 12">
              <a:extLst>
                <a:ext uri="{FF2B5EF4-FFF2-40B4-BE49-F238E27FC236}">
                  <a16:creationId xmlns:a16="http://schemas.microsoft.com/office/drawing/2014/main" id="{16255D4C-6C41-456F-88DA-5E2F5C6436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8" name="Rectangle 7">
              <a:extLst>
                <a:ext uri="{FF2B5EF4-FFF2-40B4-BE49-F238E27FC236}">
                  <a16:creationId xmlns:a16="http://schemas.microsoft.com/office/drawing/2014/main" id="{A8843966-40FD-479A-904E-C3F53B6E1D13}"/>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8" name="Picture 17">
              <a:extLst>
                <a:ext uri="{FF2B5EF4-FFF2-40B4-BE49-F238E27FC236}">
                  <a16:creationId xmlns:a16="http://schemas.microsoft.com/office/drawing/2014/main" id="{CAA6608A-3BAC-4CEF-AB14-AD6C546494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27" name="Group 26">
            <a:extLst>
              <a:ext uri="{FF2B5EF4-FFF2-40B4-BE49-F238E27FC236}">
                <a16:creationId xmlns:a16="http://schemas.microsoft.com/office/drawing/2014/main" id="{B997F706-439A-4329-AC38-B1512B5D14CB}"/>
              </a:ext>
            </a:extLst>
          </p:cNvPr>
          <p:cNvGrpSpPr/>
          <p:nvPr/>
        </p:nvGrpSpPr>
        <p:grpSpPr>
          <a:xfrm>
            <a:off x="9514731" y="5056935"/>
            <a:ext cx="490331" cy="1098080"/>
            <a:chOff x="7480852" y="3340571"/>
            <a:chExt cx="490331" cy="1098080"/>
          </a:xfrm>
        </p:grpSpPr>
        <p:pic>
          <p:nvPicPr>
            <p:cNvPr id="28" name="Picture 27">
              <a:extLst>
                <a:ext uri="{FF2B5EF4-FFF2-40B4-BE49-F238E27FC236}">
                  <a16:creationId xmlns:a16="http://schemas.microsoft.com/office/drawing/2014/main" id="{A2048A2F-D4B5-4A6E-9CAA-F67CAE000A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9" name="Rectangle 28">
              <a:extLst>
                <a:ext uri="{FF2B5EF4-FFF2-40B4-BE49-F238E27FC236}">
                  <a16:creationId xmlns:a16="http://schemas.microsoft.com/office/drawing/2014/main" id="{E9F0CFF0-2365-431A-B25D-55D5710927F0}"/>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0" name="Picture 29">
              <a:extLst>
                <a:ext uri="{FF2B5EF4-FFF2-40B4-BE49-F238E27FC236}">
                  <a16:creationId xmlns:a16="http://schemas.microsoft.com/office/drawing/2014/main" id="{819C0170-5C23-49AF-ABC4-AE0FA65492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31" name="Group 30">
            <a:extLst>
              <a:ext uri="{FF2B5EF4-FFF2-40B4-BE49-F238E27FC236}">
                <a16:creationId xmlns:a16="http://schemas.microsoft.com/office/drawing/2014/main" id="{49984F46-F920-4F1C-B0AA-27BB3D320A8C}"/>
              </a:ext>
            </a:extLst>
          </p:cNvPr>
          <p:cNvGrpSpPr/>
          <p:nvPr/>
        </p:nvGrpSpPr>
        <p:grpSpPr>
          <a:xfrm>
            <a:off x="10173355" y="5056935"/>
            <a:ext cx="490331" cy="1098080"/>
            <a:chOff x="7480852" y="3340571"/>
            <a:chExt cx="490331" cy="1098080"/>
          </a:xfrm>
        </p:grpSpPr>
        <p:pic>
          <p:nvPicPr>
            <p:cNvPr id="32" name="Picture 31">
              <a:extLst>
                <a:ext uri="{FF2B5EF4-FFF2-40B4-BE49-F238E27FC236}">
                  <a16:creationId xmlns:a16="http://schemas.microsoft.com/office/drawing/2014/main" id="{0E2F3615-0A18-412C-81D9-1364D12407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3" name="Rectangle 32">
              <a:extLst>
                <a:ext uri="{FF2B5EF4-FFF2-40B4-BE49-F238E27FC236}">
                  <a16:creationId xmlns:a16="http://schemas.microsoft.com/office/drawing/2014/main" id="{FB254B13-2CFA-485B-B9DA-6EBDE62F6423}"/>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4" name="Picture 33">
              <a:extLst>
                <a:ext uri="{FF2B5EF4-FFF2-40B4-BE49-F238E27FC236}">
                  <a16:creationId xmlns:a16="http://schemas.microsoft.com/office/drawing/2014/main" id="{8C2F42F3-9B7C-4067-B77A-4A5449CF62D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35" name="Group 34">
            <a:extLst>
              <a:ext uri="{FF2B5EF4-FFF2-40B4-BE49-F238E27FC236}">
                <a16:creationId xmlns:a16="http://schemas.microsoft.com/office/drawing/2014/main" id="{7536A900-23DC-4621-ABFA-6E1FA9B52065}"/>
              </a:ext>
            </a:extLst>
          </p:cNvPr>
          <p:cNvGrpSpPr/>
          <p:nvPr/>
        </p:nvGrpSpPr>
        <p:grpSpPr>
          <a:xfrm>
            <a:off x="10813442" y="5056935"/>
            <a:ext cx="490331" cy="1098080"/>
            <a:chOff x="7480852" y="3340571"/>
            <a:chExt cx="490331" cy="1098080"/>
          </a:xfrm>
        </p:grpSpPr>
        <p:pic>
          <p:nvPicPr>
            <p:cNvPr id="36" name="Picture 35">
              <a:extLst>
                <a:ext uri="{FF2B5EF4-FFF2-40B4-BE49-F238E27FC236}">
                  <a16:creationId xmlns:a16="http://schemas.microsoft.com/office/drawing/2014/main" id="{F5B44D35-3894-4D2D-AF06-5726D0A7AD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7" name="Rectangle 36">
              <a:extLst>
                <a:ext uri="{FF2B5EF4-FFF2-40B4-BE49-F238E27FC236}">
                  <a16:creationId xmlns:a16="http://schemas.microsoft.com/office/drawing/2014/main" id="{5EFBBC9C-B0AD-4F05-BB11-557CDC2AD8E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8" name="Picture 37">
              <a:extLst>
                <a:ext uri="{FF2B5EF4-FFF2-40B4-BE49-F238E27FC236}">
                  <a16:creationId xmlns:a16="http://schemas.microsoft.com/office/drawing/2014/main" id="{70786055-6F4C-4C32-9248-0E195256E0E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41" name="Straight Connector 40">
            <a:extLst>
              <a:ext uri="{FF2B5EF4-FFF2-40B4-BE49-F238E27FC236}">
                <a16:creationId xmlns:a16="http://schemas.microsoft.com/office/drawing/2014/main" id="{DDDD6724-18AB-43B5-A373-6CA9FE5E7645}"/>
              </a:ext>
            </a:extLst>
          </p:cNvPr>
          <p:cNvCxnSpPr>
            <a:stCxn id="18" idx="0"/>
            <a:endCxn id="39" idx="3"/>
          </p:cNvCxnSpPr>
          <p:nvPr/>
        </p:nvCxnSpPr>
        <p:spPr>
          <a:xfrm flipV="1">
            <a:off x="9110539" y="4378449"/>
            <a:ext cx="974035"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FA925C-2F6C-4727-ACDF-B3BBBC876498}"/>
              </a:ext>
            </a:extLst>
          </p:cNvPr>
          <p:cNvCxnSpPr>
            <a:cxnSpLocks/>
            <a:stCxn id="30" idx="0"/>
            <a:endCxn id="39" idx="3"/>
          </p:cNvCxnSpPr>
          <p:nvPr/>
        </p:nvCxnSpPr>
        <p:spPr>
          <a:xfrm flipV="1">
            <a:off x="9759896" y="4378449"/>
            <a:ext cx="324678"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5CC1E15-1B3D-45E5-95BF-3D8C06F5306A}"/>
              </a:ext>
            </a:extLst>
          </p:cNvPr>
          <p:cNvCxnSpPr>
            <a:cxnSpLocks/>
            <a:stCxn id="34" idx="0"/>
            <a:endCxn id="39" idx="3"/>
          </p:cNvCxnSpPr>
          <p:nvPr/>
        </p:nvCxnSpPr>
        <p:spPr>
          <a:xfrm flipH="1" flipV="1">
            <a:off x="10084574" y="4378449"/>
            <a:ext cx="333946"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280A42-FAFC-4BF6-AB8D-22EF65985AE4}"/>
              </a:ext>
            </a:extLst>
          </p:cNvPr>
          <p:cNvCxnSpPr>
            <a:cxnSpLocks/>
            <a:stCxn id="38" idx="0"/>
            <a:endCxn id="39" idx="3"/>
          </p:cNvCxnSpPr>
          <p:nvPr/>
        </p:nvCxnSpPr>
        <p:spPr>
          <a:xfrm flipH="1" flipV="1">
            <a:off x="10084574" y="4378449"/>
            <a:ext cx="974033"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loud 38">
            <a:extLst>
              <a:ext uri="{FF2B5EF4-FFF2-40B4-BE49-F238E27FC236}">
                <a16:creationId xmlns:a16="http://schemas.microsoft.com/office/drawing/2014/main" id="{61442EF1-B055-4E99-8433-441A68CF6623}"/>
              </a:ext>
            </a:extLst>
          </p:cNvPr>
          <p:cNvSpPr/>
          <p:nvPr/>
        </p:nvSpPr>
        <p:spPr>
          <a:xfrm>
            <a:off x="9355705" y="4345110"/>
            <a:ext cx="1457737" cy="583096"/>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t>Data Center Network</a:t>
            </a:r>
          </a:p>
        </p:txBody>
      </p:sp>
      <p:cxnSp>
        <p:nvCxnSpPr>
          <p:cNvPr id="52" name="Straight Connector 51">
            <a:extLst>
              <a:ext uri="{FF2B5EF4-FFF2-40B4-BE49-F238E27FC236}">
                <a16:creationId xmlns:a16="http://schemas.microsoft.com/office/drawing/2014/main" id="{B29853E6-6450-4C79-8340-AA2B9455320E}"/>
              </a:ext>
            </a:extLst>
          </p:cNvPr>
          <p:cNvCxnSpPr>
            <a:cxnSpLocks/>
            <a:stCxn id="39" idx="3"/>
            <a:endCxn id="51" idx="2"/>
          </p:cNvCxnSpPr>
          <p:nvPr/>
        </p:nvCxnSpPr>
        <p:spPr>
          <a:xfrm flipH="1" flipV="1">
            <a:off x="10083128" y="4197779"/>
            <a:ext cx="1446" cy="18067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9E697A64-7AA3-4E7D-B397-7785A94373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08356" y="3838976"/>
            <a:ext cx="349544" cy="358803"/>
          </a:xfrm>
          <a:prstGeom prst="rect">
            <a:avLst/>
          </a:prstGeom>
        </p:spPr>
      </p:pic>
      <p:sp>
        <p:nvSpPr>
          <p:cNvPr id="58" name="Rectangle 57">
            <a:extLst>
              <a:ext uri="{FF2B5EF4-FFF2-40B4-BE49-F238E27FC236}">
                <a16:creationId xmlns:a16="http://schemas.microsoft.com/office/drawing/2014/main" id="{EB5D09D6-5173-4B4A-9B07-DDFB606332DE}"/>
              </a:ext>
            </a:extLst>
          </p:cNvPr>
          <p:cNvSpPr/>
          <p:nvPr/>
        </p:nvSpPr>
        <p:spPr>
          <a:xfrm>
            <a:off x="8640090" y="3660119"/>
            <a:ext cx="2886075" cy="259556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C2FFB786-25A1-42A8-B66B-A91E783E12FB}"/>
              </a:ext>
            </a:extLst>
          </p:cNvPr>
          <p:cNvSpPr/>
          <p:nvPr/>
        </p:nvSpPr>
        <p:spPr>
          <a:xfrm>
            <a:off x="8678011" y="3520385"/>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pic>
        <p:nvPicPr>
          <p:cNvPr id="62" name="Graphic 61" descr="Laptop">
            <a:extLst>
              <a:ext uri="{FF2B5EF4-FFF2-40B4-BE49-F238E27FC236}">
                <a16:creationId xmlns:a16="http://schemas.microsoft.com/office/drawing/2014/main" id="{115190D3-B79C-442A-BE47-B3EB0E44672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6938" y="1458017"/>
            <a:ext cx="469280" cy="469280"/>
          </a:xfrm>
          <a:prstGeom prst="rect">
            <a:avLst/>
          </a:prstGeom>
        </p:spPr>
      </p:pic>
      <p:pic>
        <p:nvPicPr>
          <p:cNvPr id="64" name="Graphic 63" descr="Smart Phone">
            <a:extLst>
              <a:ext uri="{FF2B5EF4-FFF2-40B4-BE49-F238E27FC236}">
                <a16:creationId xmlns:a16="http://schemas.microsoft.com/office/drawing/2014/main" id="{7462E042-C600-4F52-A4C3-62E53AB9CD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0200965" y="1424431"/>
            <a:ext cx="469281" cy="469281"/>
          </a:xfrm>
          <a:prstGeom prst="rect">
            <a:avLst/>
          </a:prstGeom>
        </p:spPr>
      </p:pic>
      <p:sp>
        <p:nvSpPr>
          <p:cNvPr id="65" name="Cloud 64">
            <a:extLst>
              <a:ext uri="{FF2B5EF4-FFF2-40B4-BE49-F238E27FC236}">
                <a16:creationId xmlns:a16="http://schemas.microsoft.com/office/drawing/2014/main" id="{AAFD3E4B-75C5-48C7-A34D-BB930679B7CE}"/>
              </a:ext>
            </a:extLst>
          </p:cNvPr>
          <p:cNvSpPr/>
          <p:nvPr/>
        </p:nvSpPr>
        <p:spPr>
          <a:xfrm>
            <a:off x="8690097" y="2200647"/>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cxnSp>
        <p:nvCxnSpPr>
          <p:cNvPr id="66" name="Straight Connector 65">
            <a:extLst>
              <a:ext uri="{FF2B5EF4-FFF2-40B4-BE49-F238E27FC236}">
                <a16:creationId xmlns:a16="http://schemas.microsoft.com/office/drawing/2014/main" id="{15F53A0D-188F-4403-BDD0-DF5158D1FB0E}"/>
              </a:ext>
            </a:extLst>
          </p:cNvPr>
          <p:cNvCxnSpPr>
            <a:cxnSpLocks/>
            <a:stCxn id="51" idx="0"/>
            <a:endCxn id="65" idx="1"/>
          </p:cNvCxnSpPr>
          <p:nvPr/>
        </p:nvCxnSpPr>
        <p:spPr>
          <a:xfrm flipV="1">
            <a:off x="10083128" y="3242645"/>
            <a:ext cx="0" cy="59633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EA3C207-E55D-43B0-B62B-4F563AD14532}"/>
              </a:ext>
            </a:extLst>
          </p:cNvPr>
          <p:cNvSpPr/>
          <p:nvPr/>
        </p:nvSpPr>
        <p:spPr>
          <a:xfrm>
            <a:off x="10173355" y="193248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71" name="Rectangle 70">
            <a:extLst>
              <a:ext uri="{FF2B5EF4-FFF2-40B4-BE49-F238E27FC236}">
                <a16:creationId xmlns:a16="http://schemas.microsoft.com/office/drawing/2014/main" id="{EC46483C-575E-4A91-AE0F-A746A006A16D}"/>
              </a:ext>
            </a:extLst>
          </p:cNvPr>
          <p:cNvSpPr/>
          <p:nvPr/>
        </p:nvSpPr>
        <p:spPr>
          <a:xfrm>
            <a:off x="10200966" y="4169684"/>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sp>
        <p:nvSpPr>
          <p:cNvPr id="72" name="Content Placeholder 5">
            <a:extLst>
              <a:ext uri="{FF2B5EF4-FFF2-40B4-BE49-F238E27FC236}">
                <a16:creationId xmlns:a16="http://schemas.microsoft.com/office/drawing/2014/main" id="{909B86D6-0CF3-45B6-B04E-D39C2018AEAA}"/>
              </a:ext>
            </a:extLst>
          </p:cNvPr>
          <p:cNvSpPr>
            <a:spLocks noGrp="1"/>
          </p:cNvSpPr>
          <p:nvPr>
            <p:ph idx="1"/>
          </p:nvPr>
        </p:nvSpPr>
        <p:spPr>
          <a:xfrm>
            <a:off x="364556" y="1206621"/>
            <a:ext cx="7477717" cy="5356104"/>
          </a:xfrm>
        </p:spPr>
        <p:txBody>
          <a:bodyPr>
            <a:noAutofit/>
          </a:bodyPr>
          <a:lstStyle/>
          <a:p>
            <a:pPr marL="285750" indent="-285750"/>
            <a:r>
              <a:rPr lang="en-US" sz="3200" dirty="0"/>
              <a:t>Serving applications are replicated for horizontal scalability, which is transparent to users</a:t>
            </a:r>
          </a:p>
          <a:p>
            <a:pPr marL="285750" indent="-285750"/>
            <a:r>
              <a:rPr lang="en-US" sz="3200" dirty="0"/>
              <a:t>Transport-layer load balancers abstract the distributed instances into one instance</a:t>
            </a:r>
          </a:p>
          <a:p>
            <a:pPr marL="742950" lvl="1" indent="-285750"/>
            <a:r>
              <a:rPr lang="en-US" sz="3200" dirty="0"/>
              <a:t>Users access a Virtual IP address (VIP)</a:t>
            </a:r>
          </a:p>
          <a:p>
            <a:pPr marL="742950" lvl="1" indent="-285750"/>
            <a:r>
              <a:rPr lang="en-US" sz="3200" dirty="0"/>
              <a:t>The load balancer assigns the connection to one of the instances with a direct IP address (DIP)</a:t>
            </a:r>
          </a:p>
          <a:p>
            <a:pPr marL="742950" lvl="1" indent="-285750"/>
            <a:r>
              <a:rPr lang="en-US" sz="3200" dirty="0"/>
              <a:t>VIP/DIP are swapped at a balancer</a:t>
            </a:r>
          </a:p>
        </p:txBody>
      </p:sp>
    </p:spTree>
    <p:extLst>
      <p:ext uri="{BB962C8B-B14F-4D97-AF65-F5344CB8AC3E}">
        <p14:creationId xmlns:p14="http://schemas.microsoft.com/office/powerpoint/2010/main" val="132343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anim calcmode="lin" valueType="num">
                                      <p:cBhvr additive="base">
                                        <p:cTn id="7"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
                                            <p:txEl>
                                              <p:pRg st="1" end="1"/>
                                            </p:txEl>
                                          </p:spTgt>
                                        </p:tgtEl>
                                        <p:attrNameLst>
                                          <p:attrName>ppt_y</p:attrName>
                                        </p:attrNameLst>
                                      </p:cBhvr>
                                      <p:tavLst>
                                        <p:tav tm="0">
                                          <p:val>
                                            <p:strVal val="1+#ppt_h/2"/>
                                          </p:val>
                                        </p:tav>
                                        <p:tav tm="100000">
                                          <p:val>
                                            <p:strVal val="#ppt_y"/>
                                          </p:val>
                                        </p:tav>
                                      </p:tavLst>
                                    </p:anim>
                                  </p:childTnLst>
                                </p:cTn>
                              </p:par>
                              <p:par>
                                <p:cTn id="9" presetID="26" presetClass="emph" presetSubtype="0" repeatCount="3000" fill="hold" nodeType="withEffect">
                                  <p:stCondLst>
                                    <p:cond delay="0"/>
                                  </p:stCondLst>
                                  <p:childTnLst>
                                    <p:animEffect transition="out" filter="fade">
                                      <p:cBhvr>
                                        <p:cTn id="10" dur="500" tmFilter="0, 0; .2, .5; .8, .5; 1, 0"/>
                                        <p:tgtEl>
                                          <p:spTgt spid="51"/>
                                        </p:tgtEl>
                                      </p:cBhvr>
                                    </p:animEffect>
                                    <p:animScale>
                                      <p:cBhvr>
                                        <p:cTn id="11" dur="250" autoRev="1" fill="hold"/>
                                        <p:tgtEl>
                                          <p:spTgt spid="51"/>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72">
                                            <p:txEl>
                                              <p:pRg st="2" end="2"/>
                                            </p:txEl>
                                          </p:spTgt>
                                        </p:tgtEl>
                                        <p:attrNameLst>
                                          <p:attrName>style.visibility</p:attrName>
                                        </p:attrNameLst>
                                      </p:cBhvr>
                                      <p:to>
                                        <p:strVal val="visible"/>
                                      </p:to>
                                    </p:set>
                                    <p:animEffect transition="in" filter="fade">
                                      <p:cBhvr>
                                        <p:cTn id="18" dur="500"/>
                                        <p:tgtEl>
                                          <p:spTgt spid="72">
                                            <p:txEl>
                                              <p:pRg st="2" end="2"/>
                                            </p:txEl>
                                          </p:spTgt>
                                        </p:tgtEl>
                                      </p:cBhvr>
                                    </p:animEffec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3.33333E-6 3.7037E-7 L -3.33333E-6 0.25856 " pathEditMode="relative" rAng="0" ptsTypes="AA">
                                      <p:cBhvr>
                                        <p:cTn id="21" dur="2000" fill="hold"/>
                                        <p:tgtEl>
                                          <p:spTgt spid="70"/>
                                        </p:tgtEl>
                                        <p:attrNameLst>
                                          <p:attrName>ppt_x</p:attrName>
                                          <p:attrName>ppt_y</p:attrName>
                                        </p:attrNameLst>
                                      </p:cBhvr>
                                      <p:rCtr x="0" y="1291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
                                            <p:txEl>
                                              <p:pRg st="3" end="3"/>
                                            </p:txEl>
                                          </p:spTgt>
                                        </p:tgtEl>
                                        <p:attrNameLst>
                                          <p:attrName>style.visibility</p:attrName>
                                        </p:attrNameLst>
                                      </p:cBhvr>
                                      <p:to>
                                        <p:strVal val="visible"/>
                                      </p:to>
                                    </p:set>
                                    <p:animEffect transition="in" filter="fade">
                                      <p:cBhvr>
                                        <p:cTn id="26" dur="500"/>
                                        <p:tgtEl>
                                          <p:spTgt spid="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xEl>
                                              <p:pRg st="4" end="4"/>
                                            </p:txEl>
                                          </p:spTgt>
                                        </p:tgtEl>
                                        <p:attrNameLst>
                                          <p:attrName>style.visibility</p:attrName>
                                        </p:attrNameLst>
                                      </p:cBhvr>
                                      <p:to>
                                        <p:strVal val="visible"/>
                                      </p:to>
                                    </p:set>
                                    <p:animEffect transition="in" filter="fade">
                                      <p:cBhvr>
                                        <p:cTn id="31" dur="500"/>
                                        <p:tgtEl>
                                          <p:spTgt spid="72">
                                            <p:txEl>
                                              <p:pRg st="4" end="4"/>
                                            </p:txEl>
                                          </p:spTgt>
                                        </p:tgtEl>
                                      </p:cBhvr>
                                    </p:animEffect>
                                  </p:childTnLst>
                                </p:cTn>
                              </p:par>
                              <p:par>
                                <p:cTn id="32" presetID="10" presetClass="exit" presetSubtype="0" fill="hold" grpId="2" nodeType="withEffect">
                                  <p:stCondLst>
                                    <p:cond delay="0"/>
                                  </p:stCondLst>
                                  <p:childTnLst>
                                    <p:animEffect transition="out" filter="fade">
                                      <p:cBhvr>
                                        <p:cTn id="33" dur="2000"/>
                                        <p:tgtEl>
                                          <p:spTgt spid="70"/>
                                        </p:tgtEl>
                                      </p:cBhvr>
                                    </p:animEffect>
                                    <p:set>
                                      <p:cBhvr>
                                        <p:cTn id="34" dur="1" fill="hold">
                                          <p:stCondLst>
                                            <p:cond delay="1999"/>
                                          </p:stCondLst>
                                        </p:cTn>
                                        <p:tgtEl>
                                          <p:spTgt spid="70"/>
                                        </p:tgtEl>
                                        <p:attrNameLst>
                                          <p:attrName>style.visibility</p:attrName>
                                        </p:attrNameLst>
                                      </p:cBhvr>
                                      <p:to>
                                        <p:strVal val="hidden"/>
                                      </p:to>
                                    </p:set>
                                  </p:childTnLst>
                                </p:cTn>
                              </p:par>
                              <p:par>
                                <p:cTn id="35" presetID="26" presetClass="emph" presetSubtype="0" repeatCount="2000" fill="hold" nodeType="withEffect">
                                  <p:stCondLst>
                                    <p:cond delay="1000"/>
                                  </p:stCondLst>
                                  <p:childTnLst>
                                    <p:animEffect transition="out" filter="fade">
                                      <p:cBhvr>
                                        <p:cTn id="36" dur="500" tmFilter="0, 0; .2, .5; .8, .5; 1, 0"/>
                                        <p:tgtEl>
                                          <p:spTgt spid="51"/>
                                        </p:tgtEl>
                                      </p:cBhvr>
                                    </p:animEffect>
                                    <p:animScale>
                                      <p:cBhvr>
                                        <p:cTn id="37" dur="250" autoRev="1" fill="hold"/>
                                        <p:tgtEl>
                                          <p:spTgt spid="51"/>
                                        </p:tgtEl>
                                      </p:cBhvr>
                                      <p:by x="105000" y="105000"/>
                                    </p:animScale>
                                  </p:childTnLst>
                                </p:cTn>
                              </p:par>
                              <p:par>
                                <p:cTn id="38" presetID="10" presetClass="entr" presetSubtype="0" fill="hold" grpId="2" nodeType="withEffect">
                                  <p:stCondLst>
                                    <p:cond delay="100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2000"/>
                                        <p:tgtEl>
                                          <p:spTgt spid="71"/>
                                        </p:tgtEl>
                                      </p:cBhvr>
                                    </p:animEffect>
                                  </p:childTnLst>
                                </p:cTn>
                              </p:par>
                            </p:childTnLst>
                          </p:cTn>
                        </p:par>
                        <p:par>
                          <p:cTn id="41" fill="hold">
                            <p:stCondLst>
                              <p:cond delay="3000"/>
                            </p:stCondLst>
                            <p:childTnLst>
                              <p:par>
                                <p:cTn id="42" presetID="42" presetClass="path" presetSubtype="0" accel="50000" decel="50000" fill="hold" grpId="0" nodeType="afterEffect">
                                  <p:stCondLst>
                                    <p:cond delay="0"/>
                                  </p:stCondLst>
                                  <p:childTnLst>
                                    <p:animMotion origin="layout" path="M 3.125E-6 1.48148E-6 L 0.06562 0.14722 " pathEditMode="relative" rAng="0" ptsTypes="AA">
                                      <p:cBhvr>
                                        <p:cTn id="43" dur="2000" fill="hold"/>
                                        <p:tgtEl>
                                          <p:spTgt spid="71"/>
                                        </p:tgtEl>
                                        <p:attrNameLst>
                                          <p:attrName>ppt_x</p:attrName>
                                          <p:attrName>ppt_y</p:attrName>
                                        </p:attrNameLst>
                                      </p:cBhvr>
                                      <p:rCtr x="3281" y="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71" grpId="0" animBg="1"/>
      <p:bldP spid="7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in Action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40</a:t>
            </a:fld>
            <a:endParaRPr lang="en-US" dirty="0"/>
          </a:p>
        </p:txBody>
      </p:sp>
      <p:pic>
        <p:nvPicPr>
          <p:cNvPr id="4" name="Content Placeholder 3">
            <a:extLst>
              <a:ext uri="{FF2B5EF4-FFF2-40B4-BE49-F238E27FC236}">
                <a16:creationId xmlns:a16="http://schemas.microsoft.com/office/drawing/2014/main" id="{683D27E7-CD6C-43FD-B3BA-C00F3C261661}"/>
              </a:ext>
            </a:extLst>
          </p:cNvPr>
          <p:cNvPicPr>
            <a:picLocks noGrp="1" noChangeAspect="1"/>
          </p:cNvPicPr>
          <p:nvPr>
            <p:ph idx="1"/>
          </p:nvPr>
        </p:nvPicPr>
        <p:blipFill>
          <a:blip r:embed="rId3"/>
          <a:stretch>
            <a:fillRect/>
          </a:stretch>
        </p:blipFill>
        <p:spPr>
          <a:xfrm>
            <a:off x="365125" y="1272465"/>
            <a:ext cx="11452225" cy="4865519"/>
          </a:xfrm>
          <a:prstGeom prst="rect">
            <a:avLst/>
          </a:prstGeom>
        </p:spPr>
      </p:pic>
    </p:spTree>
    <p:extLst>
      <p:ext uri="{BB962C8B-B14F-4D97-AF65-F5344CB8AC3E}">
        <p14:creationId xmlns:p14="http://schemas.microsoft.com/office/powerpoint/2010/main" val="2646788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Daisy Chaining</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41</a:t>
            </a:fld>
            <a:endParaRPr lang="en-US" dirty="0"/>
          </a:p>
        </p:txBody>
      </p:sp>
      <p:pic>
        <p:nvPicPr>
          <p:cNvPr id="4" name="Content Placeholder 3">
            <a:extLst>
              <a:ext uri="{FF2B5EF4-FFF2-40B4-BE49-F238E27FC236}">
                <a16:creationId xmlns:a16="http://schemas.microsoft.com/office/drawing/2014/main" id="{EE3BEFD8-1CCF-41E3-AB03-3F3A52C91E69}"/>
              </a:ext>
            </a:extLst>
          </p:cNvPr>
          <p:cNvPicPr>
            <a:picLocks noGrp="1" noChangeAspect="1"/>
          </p:cNvPicPr>
          <p:nvPr>
            <p:ph idx="1"/>
          </p:nvPr>
        </p:nvPicPr>
        <p:blipFill>
          <a:blip r:embed="rId3"/>
          <a:stretch>
            <a:fillRect/>
          </a:stretch>
        </p:blipFill>
        <p:spPr>
          <a:xfrm>
            <a:off x="369887" y="1413543"/>
            <a:ext cx="11452225" cy="4757534"/>
          </a:xfrm>
          <a:prstGeom prst="rect">
            <a:avLst/>
          </a:prstGeom>
        </p:spPr>
      </p:pic>
    </p:spTree>
    <p:extLst>
      <p:ext uri="{BB962C8B-B14F-4D97-AF65-F5344CB8AC3E}">
        <p14:creationId xmlns:p14="http://schemas.microsoft.com/office/powerpoint/2010/main" val="1516233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Daisy Chaining</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42</a:t>
            </a:fld>
            <a:endParaRPr lang="en-US" dirty="0"/>
          </a:p>
        </p:txBody>
      </p:sp>
      <p:pic>
        <p:nvPicPr>
          <p:cNvPr id="6" name="Content Placeholder 5">
            <a:extLst>
              <a:ext uri="{FF2B5EF4-FFF2-40B4-BE49-F238E27FC236}">
                <a16:creationId xmlns:a16="http://schemas.microsoft.com/office/drawing/2014/main" id="{64E02F04-E880-4DC6-998B-09E66C95CD45}"/>
              </a:ext>
            </a:extLst>
          </p:cNvPr>
          <p:cNvPicPr>
            <a:picLocks noGrp="1" noChangeAspect="1"/>
          </p:cNvPicPr>
          <p:nvPr>
            <p:ph idx="1"/>
          </p:nvPr>
        </p:nvPicPr>
        <p:blipFill>
          <a:blip r:embed="rId3"/>
          <a:stretch>
            <a:fillRect/>
          </a:stretch>
        </p:blipFill>
        <p:spPr>
          <a:xfrm>
            <a:off x="365125" y="1210938"/>
            <a:ext cx="11452225" cy="4988574"/>
          </a:xfrm>
          <a:prstGeom prst="rect">
            <a:avLst/>
          </a:prstGeom>
        </p:spPr>
      </p:pic>
      <p:sp>
        <p:nvSpPr>
          <p:cNvPr id="2" name="TextBox 1">
            <a:extLst>
              <a:ext uri="{FF2B5EF4-FFF2-40B4-BE49-F238E27FC236}">
                <a16:creationId xmlns:a16="http://schemas.microsoft.com/office/drawing/2014/main" id="{43AEC0F8-6A04-A246-9BC9-2E7579ADA355}"/>
              </a:ext>
            </a:extLst>
          </p:cNvPr>
          <p:cNvSpPr txBox="1"/>
          <p:nvPr/>
        </p:nvSpPr>
        <p:spPr>
          <a:xfrm>
            <a:off x="5283566" y="2610710"/>
            <a:ext cx="2679003" cy="646331"/>
          </a:xfrm>
          <a:prstGeom prst="rect">
            <a:avLst/>
          </a:prstGeom>
          <a:noFill/>
        </p:spPr>
        <p:txBody>
          <a:bodyPr wrap="none" rtlCol="0">
            <a:spAutoFit/>
          </a:bodyPr>
          <a:lstStyle/>
          <a:p>
            <a:r>
              <a:rPr lang="en-US" dirty="0"/>
              <a:t>Daisy-chained connections</a:t>
            </a:r>
          </a:p>
          <a:p>
            <a:r>
              <a:rPr lang="en-US" dirty="0"/>
              <a:t>die off in time</a:t>
            </a:r>
          </a:p>
        </p:txBody>
      </p:sp>
    </p:spTree>
    <p:extLst>
      <p:ext uri="{BB962C8B-B14F-4D97-AF65-F5344CB8AC3E}">
        <p14:creationId xmlns:p14="http://schemas.microsoft.com/office/powerpoint/2010/main" val="116694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8694B8-0976-8443-9F81-CF7B7FA8A428}"/>
              </a:ext>
            </a:extLst>
          </p:cNvPr>
          <p:cNvSpPr>
            <a:spLocks noGrp="1"/>
          </p:cNvSpPr>
          <p:nvPr>
            <p:ph idx="1"/>
          </p:nvPr>
        </p:nvSpPr>
        <p:spPr>
          <a:xfrm>
            <a:off x="914400" y="1206621"/>
            <a:ext cx="10903517" cy="4996627"/>
          </a:xfrm>
        </p:spPr>
        <p:txBody>
          <a:bodyPr>
            <a:normAutofit/>
          </a:bodyPr>
          <a:lstStyle/>
          <a:p>
            <a:pPr marL="0" indent="0">
              <a:buNone/>
            </a:pPr>
            <a:r>
              <a:rPr lang="en-US" dirty="0"/>
              <a:t>Indirection layer </a:t>
            </a:r>
          </a:p>
          <a:p>
            <a:pPr lvl="1"/>
            <a:r>
              <a:rPr lang="en-US" dirty="0"/>
              <a:t>Pick number of buckets B &gt; N, number of servers, e.g., B = 100N </a:t>
            </a:r>
          </a:p>
          <a:p>
            <a:pPr marL="0" indent="0">
              <a:buNone/>
            </a:pPr>
            <a:endParaRPr lang="en-US" dirty="0"/>
          </a:p>
          <a:p>
            <a:pPr marL="0" indent="0">
              <a:buNone/>
            </a:pPr>
            <a:r>
              <a:rPr lang="en-US" dirty="0"/>
              <a:t>Mux data plane: </a:t>
            </a:r>
          </a:p>
          <a:p>
            <a:pPr lvl="1"/>
            <a:r>
              <a:rPr lang="en-US" dirty="0"/>
              <a:t>Assign each bucket to one server </a:t>
            </a:r>
          </a:p>
          <a:p>
            <a:pPr lvl="1"/>
            <a:r>
              <a:rPr lang="en-US" dirty="0"/>
              <a:t>Bucket-to-server mappings known by all </a:t>
            </a:r>
            <a:r>
              <a:rPr lang="en-US" dirty="0" err="1"/>
              <a:t>muxes</a:t>
            </a:r>
            <a:r>
              <a:rPr lang="en-US" dirty="0"/>
              <a:t> </a:t>
            </a:r>
          </a:p>
          <a:p>
            <a:pPr lvl="1"/>
            <a:r>
              <a:rPr lang="en-US" dirty="0"/>
              <a:t>Maintained by a centralized controller </a:t>
            </a:r>
          </a:p>
          <a:p>
            <a:endParaRPr lang="en-US" dirty="0"/>
          </a:p>
          <a:p>
            <a:pPr marL="0" indent="0">
              <a:buNone/>
            </a:pPr>
            <a:r>
              <a:rPr lang="en-US" dirty="0"/>
              <a:t>Mux algorithm: </a:t>
            </a:r>
          </a:p>
          <a:p>
            <a:pPr lvl="1"/>
            <a:r>
              <a:rPr lang="en-US" dirty="0"/>
              <a:t>Hash each packet modulo B </a:t>
            </a:r>
          </a:p>
          <a:p>
            <a:pPr lvl="1"/>
            <a:r>
              <a:rPr lang="en-US" dirty="0"/>
              <a:t>Send to corresponding server</a:t>
            </a:r>
          </a:p>
        </p:txBody>
      </p:sp>
      <p:sp>
        <p:nvSpPr>
          <p:cNvPr id="3" name="Slide Number Placeholder 2">
            <a:extLst>
              <a:ext uri="{FF2B5EF4-FFF2-40B4-BE49-F238E27FC236}">
                <a16:creationId xmlns:a16="http://schemas.microsoft.com/office/drawing/2014/main" id="{81B57BF9-450F-2C41-9B75-8FE4004EE403}"/>
              </a:ext>
            </a:extLst>
          </p:cNvPr>
          <p:cNvSpPr>
            <a:spLocks noGrp="1"/>
          </p:cNvSpPr>
          <p:nvPr>
            <p:ph type="sldNum" sz="quarter" idx="12"/>
          </p:nvPr>
        </p:nvSpPr>
        <p:spPr/>
        <p:txBody>
          <a:bodyPr/>
          <a:lstStyle/>
          <a:p>
            <a:fld id="{76A24A3C-1A67-456D-B525-A9BEE51E7E0D}" type="slidenum">
              <a:rPr lang="en-US" smtClean="0"/>
              <a:t>43</a:t>
            </a:fld>
            <a:endParaRPr lang="en-US"/>
          </a:p>
        </p:txBody>
      </p:sp>
      <p:sp>
        <p:nvSpPr>
          <p:cNvPr id="4" name="Title 3">
            <a:extLst>
              <a:ext uri="{FF2B5EF4-FFF2-40B4-BE49-F238E27FC236}">
                <a16:creationId xmlns:a16="http://schemas.microsoft.com/office/drawing/2014/main" id="{78C3CEE5-34E2-B447-A8F4-C30926CF6831}"/>
              </a:ext>
            </a:extLst>
          </p:cNvPr>
          <p:cNvSpPr>
            <a:spLocks noGrp="1"/>
          </p:cNvSpPr>
          <p:nvPr>
            <p:ph type="title"/>
          </p:nvPr>
        </p:nvSpPr>
        <p:spPr/>
        <p:txBody>
          <a:bodyPr/>
          <a:lstStyle/>
          <a:p>
            <a:r>
              <a:rPr lang="en-US" dirty="0"/>
              <a:t>Beamer Hashing</a:t>
            </a:r>
          </a:p>
        </p:txBody>
      </p:sp>
    </p:spTree>
    <p:extLst>
      <p:ext uri="{BB962C8B-B14F-4D97-AF65-F5344CB8AC3E}">
        <p14:creationId xmlns:p14="http://schemas.microsoft.com/office/powerpoint/2010/main" val="220436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Data Plane</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44</a:t>
            </a:fld>
            <a:endParaRPr lang="en-US" dirty="0"/>
          </a:p>
        </p:txBody>
      </p:sp>
      <p:pic>
        <p:nvPicPr>
          <p:cNvPr id="4" name="Content Placeholder 3">
            <a:extLst>
              <a:ext uri="{FF2B5EF4-FFF2-40B4-BE49-F238E27FC236}">
                <a16:creationId xmlns:a16="http://schemas.microsoft.com/office/drawing/2014/main" id="{8B02C677-4C7C-4723-8009-9A81A5C60DA3}"/>
              </a:ext>
            </a:extLst>
          </p:cNvPr>
          <p:cNvPicPr>
            <a:picLocks noGrp="1" noChangeAspect="1"/>
          </p:cNvPicPr>
          <p:nvPr>
            <p:ph idx="1"/>
          </p:nvPr>
        </p:nvPicPr>
        <p:blipFill>
          <a:blip r:embed="rId3"/>
          <a:stretch>
            <a:fillRect/>
          </a:stretch>
        </p:blipFill>
        <p:spPr>
          <a:xfrm>
            <a:off x="1019491" y="1206500"/>
            <a:ext cx="10143493" cy="4997450"/>
          </a:xfrm>
          <a:prstGeom prst="rect">
            <a:avLst/>
          </a:prstGeom>
        </p:spPr>
      </p:pic>
    </p:spTree>
    <p:extLst>
      <p:ext uri="{BB962C8B-B14F-4D97-AF65-F5344CB8AC3E}">
        <p14:creationId xmlns:p14="http://schemas.microsoft.com/office/powerpoint/2010/main" val="4140819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Beamer: Data Plane During a Transition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45</a:t>
            </a:fld>
            <a:endParaRPr lang="en-US" dirty="0"/>
          </a:p>
        </p:txBody>
      </p:sp>
      <p:pic>
        <p:nvPicPr>
          <p:cNvPr id="4" name="Content Placeholder 3">
            <a:extLst>
              <a:ext uri="{FF2B5EF4-FFF2-40B4-BE49-F238E27FC236}">
                <a16:creationId xmlns:a16="http://schemas.microsoft.com/office/drawing/2014/main" id="{686F36E5-FC58-423B-BCD5-3C429D995094}"/>
              </a:ext>
            </a:extLst>
          </p:cNvPr>
          <p:cNvPicPr>
            <a:picLocks noGrp="1" noChangeAspect="1"/>
          </p:cNvPicPr>
          <p:nvPr>
            <p:ph idx="1"/>
          </p:nvPr>
        </p:nvPicPr>
        <p:blipFill>
          <a:blip r:embed="rId3"/>
          <a:stretch>
            <a:fillRect/>
          </a:stretch>
        </p:blipFill>
        <p:spPr>
          <a:xfrm>
            <a:off x="1059349" y="1206500"/>
            <a:ext cx="10063777" cy="4997450"/>
          </a:xfrm>
          <a:prstGeom prst="rect">
            <a:avLst/>
          </a:prstGeom>
        </p:spPr>
      </p:pic>
      <p:sp>
        <p:nvSpPr>
          <p:cNvPr id="2" name="TextBox 1">
            <a:extLst>
              <a:ext uri="{FF2B5EF4-FFF2-40B4-BE49-F238E27FC236}">
                <a16:creationId xmlns:a16="http://schemas.microsoft.com/office/drawing/2014/main" id="{21244DDE-FC41-2C42-9753-AE444ADA4831}"/>
              </a:ext>
            </a:extLst>
          </p:cNvPr>
          <p:cNvSpPr txBox="1"/>
          <p:nvPr/>
        </p:nvSpPr>
        <p:spPr>
          <a:xfrm>
            <a:off x="2374482" y="6268356"/>
            <a:ext cx="7779758"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Packets contain previous server and time of reassignment </a:t>
            </a:r>
          </a:p>
          <a:p>
            <a:endParaRPr lang="en-US" sz="2400" dirty="0"/>
          </a:p>
        </p:txBody>
      </p:sp>
    </p:spTree>
    <p:extLst>
      <p:ext uri="{BB962C8B-B14F-4D97-AF65-F5344CB8AC3E}">
        <p14:creationId xmlns:p14="http://schemas.microsoft.com/office/powerpoint/2010/main" val="1518331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40541" y="76550"/>
            <a:ext cx="10434674" cy="727514"/>
          </a:xfrm>
        </p:spPr>
        <p:txBody>
          <a:bodyPr>
            <a:noAutofit/>
          </a:bodyPr>
          <a:lstStyle/>
          <a:p>
            <a:r>
              <a:rPr lang="en-US" sz="3600" dirty="0"/>
              <a:t>Beamer: New Connections During a Transition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46</a:t>
            </a:fld>
            <a:endParaRPr lang="en-US" dirty="0"/>
          </a:p>
        </p:txBody>
      </p:sp>
      <p:pic>
        <p:nvPicPr>
          <p:cNvPr id="6" name="Content Placeholder 5">
            <a:extLst>
              <a:ext uri="{FF2B5EF4-FFF2-40B4-BE49-F238E27FC236}">
                <a16:creationId xmlns:a16="http://schemas.microsoft.com/office/drawing/2014/main" id="{CF9469C6-17A0-41D1-844E-03C96DED3886}"/>
              </a:ext>
            </a:extLst>
          </p:cNvPr>
          <p:cNvPicPr>
            <a:picLocks noGrp="1" noChangeAspect="1"/>
          </p:cNvPicPr>
          <p:nvPr>
            <p:ph idx="1"/>
          </p:nvPr>
        </p:nvPicPr>
        <p:blipFill>
          <a:blip r:embed="rId3"/>
          <a:stretch>
            <a:fillRect/>
          </a:stretch>
        </p:blipFill>
        <p:spPr>
          <a:xfrm>
            <a:off x="873900" y="1206500"/>
            <a:ext cx="10434675" cy="4997450"/>
          </a:xfrm>
          <a:prstGeom prst="rect">
            <a:avLst/>
          </a:prstGeom>
        </p:spPr>
      </p:pic>
      <p:sp>
        <p:nvSpPr>
          <p:cNvPr id="8" name="TextBox 7">
            <a:extLst>
              <a:ext uri="{FF2B5EF4-FFF2-40B4-BE49-F238E27FC236}">
                <a16:creationId xmlns:a16="http://schemas.microsoft.com/office/drawing/2014/main" id="{39D88F34-FCC3-6140-98A2-41F497C96C8E}"/>
              </a:ext>
            </a:extLst>
          </p:cNvPr>
          <p:cNvSpPr txBox="1"/>
          <p:nvPr/>
        </p:nvSpPr>
        <p:spPr>
          <a:xfrm>
            <a:off x="3702540" y="6123412"/>
            <a:ext cx="5172185"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New connections are handled locally </a:t>
            </a:r>
          </a:p>
          <a:p>
            <a:endParaRPr lang="en-US" sz="2400" dirty="0"/>
          </a:p>
        </p:txBody>
      </p:sp>
    </p:spTree>
    <p:extLst>
      <p:ext uri="{BB962C8B-B14F-4D97-AF65-F5344CB8AC3E}">
        <p14:creationId xmlns:p14="http://schemas.microsoft.com/office/powerpoint/2010/main" val="2379127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Transitions Time Out </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47</a:t>
            </a:fld>
            <a:endParaRPr lang="en-US" dirty="0"/>
          </a:p>
        </p:txBody>
      </p:sp>
      <p:pic>
        <p:nvPicPr>
          <p:cNvPr id="4" name="Content Placeholder 3">
            <a:extLst>
              <a:ext uri="{FF2B5EF4-FFF2-40B4-BE49-F238E27FC236}">
                <a16:creationId xmlns:a16="http://schemas.microsoft.com/office/drawing/2014/main" id="{989166B6-8567-45D7-B51B-7AE893A2194B}"/>
              </a:ext>
            </a:extLst>
          </p:cNvPr>
          <p:cNvPicPr>
            <a:picLocks noGrp="1" noChangeAspect="1"/>
          </p:cNvPicPr>
          <p:nvPr>
            <p:ph idx="1"/>
          </p:nvPr>
        </p:nvPicPr>
        <p:blipFill>
          <a:blip r:embed="rId3"/>
          <a:stretch>
            <a:fillRect/>
          </a:stretch>
        </p:blipFill>
        <p:spPr>
          <a:xfrm>
            <a:off x="949975" y="1361571"/>
            <a:ext cx="10292050" cy="4807209"/>
          </a:xfrm>
          <a:prstGeom prst="rect">
            <a:avLst/>
          </a:prstGeom>
        </p:spPr>
      </p:pic>
      <p:sp>
        <p:nvSpPr>
          <p:cNvPr id="2" name="TextBox 1">
            <a:extLst>
              <a:ext uri="{FF2B5EF4-FFF2-40B4-BE49-F238E27FC236}">
                <a16:creationId xmlns:a16="http://schemas.microsoft.com/office/drawing/2014/main" id="{BD4BC0DD-0C75-5D49-9904-AA80E5B3D002}"/>
              </a:ext>
            </a:extLst>
          </p:cNvPr>
          <p:cNvSpPr txBox="1"/>
          <p:nvPr/>
        </p:nvSpPr>
        <p:spPr>
          <a:xfrm>
            <a:off x="6361947" y="3257041"/>
            <a:ext cx="2890910" cy="646331"/>
          </a:xfrm>
          <a:prstGeom prst="rect">
            <a:avLst/>
          </a:prstGeom>
          <a:noFill/>
        </p:spPr>
        <p:txBody>
          <a:bodyPr wrap="square" rtlCol="0">
            <a:spAutoFit/>
          </a:bodyPr>
          <a:lstStyle/>
          <a:p>
            <a:r>
              <a:rPr lang="en-US" dirty="0"/>
              <a:t>Daisy chained connections die off in time </a:t>
            </a:r>
            <a:endParaRPr lang="en-US" sz="2000" dirty="0">
              <a:effectLst/>
            </a:endParaRPr>
          </a:p>
        </p:txBody>
      </p:sp>
    </p:spTree>
    <p:extLst>
      <p:ext uri="{BB962C8B-B14F-4D97-AF65-F5344CB8AC3E}">
        <p14:creationId xmlns:p14="http://schemas.microsoft.com/office/powerpoint/2010/main" val="1264604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AC16-C81C-4C21-B31C-91C8F5E8464C}"/>
              </a:ext>
            </a:extLst>
          </p:cNvPr>
          <p:cNvSpPr>
            <a:spLocks noGrp="1"/>
          </p:cNvSpPr>
          <p:nvPr>
            <p:ph type="ctrTitle"/>
          </p:nvPr>
        </p:nvSpPr>
        <p:spPr/>
        <p:txBody>
          <a:bodyPr/>
          <a:lstStyle/>
          <a:p>
            <a:r>
              <a:rPr lang="en-US" dirty="0"/>
              <a:t>4. Spotlight</a:t>
            </a:r>
          </a:p>
        </p:txBody>
      </p:sp>
      <p:sp>
        <p:nvSpPr>
          <p:cNvPr id="3" name="Subtitle 2">
            <a:extLst>
              <a:ext uri="{FF2B5EF4-FFF2-40B4-BE49-F238E27FC236}">
                <a16:creationId xmlns:a16="http://schemas.microsoft.com/office/drawing/2014/main" id="{58D6D7DA-6C84-4A70-BC50-94C570081335}"/>
              </a:ext>
            </a:extLst>
          </p:cNvPr>
          <p:cNvSpPr>
            <a:spLocks noGrp="1"/>
          </p:cNvSpPr>
          <p:nvPr>
            <p:ph type="subTitle" idx="1"/>
          </p:nvPr>
        </p:nvSpPr>
        <p:spPr>
          <a:xfrm>
            <a:off x="1524000" y="4320540"/>
            <a:ext cx="9631680" cy="1669096"/>
          </a:xfrm>
        </p:spPr>
        <p:txBody>
          <a:bodyPr>
            <a:normAutofit/>
          </a:bodyPr>
          <a:lstStyle/>
          <a:p>
            <a:r>
              <a:rPr lang="en-US" dirty="0"/>
              <a:t>Ashkan </a:t>
            </a:r>
            <a:r>
              <a:rPr lang="en-US" dirty="0" err="1"/>
              <a:t>Aghdai</a:t>
            </a:r>
            <a:r>
              <a:rPr lang="en-US" dirty="0"/>
              <a:t>; </a:t>
            </a:r>
            <a:r>
              <a:rPr lang="en-US" dirty="0" err="1"/>
              <a:t>Cing</a:t>
            </a:r>
            <a:r>
              <a:rPr lang="en-US" dirty="0"/>
              <a:t>-Yu Chu; Yang Xu; David Dai; Jun Xu; H. Jonathan Chao, "Spotlight: Scalable Transport Layer Load Balancing for Data Center Networks." </a:t>
            </a:r>
            <a:r>
              <a:rPr lang="en-US" b="1" dirty="0"/>
              <a:t> </a:t>
            </a:r>
            <a:r>
              <a:rPr lang="en-US" dirty="0"/>
              <a:t>IEEE Transactions on Cloud Computing, Sep. 18, 2020 (https://</a:t>
            </a:r>
            <a:r>
              <a:rPr lang="en-US" dirty="0" err="1"/>
              <a:t>ieeexplore.ieee.org</a:t>
            </a:r>
            <a:r>
              <a:rPr lang="en-US" dirty="0"/>
              <a:t>/document/9200751)</a:t>
            </a:r>
          </a:p>
          <a:p>
            <a:endParaRPr lang="en-US" dirty="0"/>
          </a:p>
        </p:txBody>
      </p:sp>
      <p:sp>
        <p:nvSpPr>
          <p:cNvPr id="4" name="Slide Number Placeholder 3">
            <a:extLst>
              <a:ext uri="{FF2B5EF4-FFF2-40B4-BE49-F238E27FC236}">
                <a16:creationId xmlns:a16="http://schemas.microsoft.com/office/drawing/2014/main" id="{3E243CFE-9BA6-4D11-9E83-FF945F5A1B59}"/>
              </a:ext>
            </a:extLst>
          </p:cNvPr>
          <p:cNvSpPr>
            <a:spLocks noGrp="1"/>
          </p:cNvSpPr>
          <p:nvPr>
            <p:ph type="sldNum" sz="quarter" idx="12"/>
          </p:nvPr>
        </p:nvSpPr>
        <p:spPr/>
        <p:txBody>
          <a:bodyPr/>
          <a:lstStyle/>
          <a:p>
            <a:fld id="{76A24A3C-1A67-456D-B525-A9BEE51E7E0D}" type="slidenum">
              <a:rPr lang="en-US" smtClean="0"/>
              <a:t>48</a:t>
            </a:fld>
            <a:endParaRPr lang="en-US"/>
          </a:p>
        </p:txBody>
      </p:sp>
    </p:spTree>
    <p:extLst>
      <p:ext uri="{BB962C8B-B14F-4D97-AF65-F5344CB8AC3E}">
        <p14:creationId xmlns:p14="http://schemas.microsoft.com/office/powerpoint/2010/main" val="410115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4556" y="1206621"/>
            <a:ext cx="6626793" cy="4996627"/>
          </a:xfrm>
        </p:spPr>
        <p:txBody>
          <a:bodyPr/>
          <a:lstStyle/>
          <a:p>
            <a:r>
              <a:rPr lang="en-US" sz="3200" dirty="0"/>
              <a:t>Flow-based equal-cost traffic distribution is inefficient</a:t>
            </a:r>
          </a:p>
          <a:p>
            <a:pPr marL="914400" lvl="1" indent="-457200">
              <a:buFont typeface="+mj-lt"/>
              <a:buAutoNum type="arabicPeriod"/>
            </a:pPr>
            <a:r>
              <a:rPr lang="en-US" sz="2800" dirty="0"/>
              <a:t>Incoming traffic is not uniform</a:t>
            </a:r>
          </a:p>
          <a:p>
            <a:pPr lvl="2"/>
            <a:r>
              <a:rPr lang="en-US" sz="2400" dirty="0"/>
              <a:t>In most cases user demand is heavy-tailed</a:t>
            </a:r>
            <a:endParaRPr lang="en-US" sz="2800" dirty="0"/>
          </a:p>
          <a:p>
            <a:pPr marL="914400" lvl="1" indent="-457200">
              <a:buFont typeface="+mj-lt"/>
              <a:buAutoNum type="arabicPeriod"/>
            </a:pPr>
            <a:r>
              <a:rPr lang="en-US" sz="2800" dirty="0"/>
              <a:t>Serving instances (software backends or virtualized network functions) do not have the same capacity</a:t>
            </a:r>
          </a:p>
          <a:p>
            <a:pPr lvl="2"/>
            <a:r>
              <a:rPr lang="en-US" sz="2400" dirty="0"/>
              <a:t>Server’s hardware is incrementally upgraded</a:t>
            </a:r>
          </a:p>
          <a:p>
            <a:pPr lvl="2"/>
            <a:r>
              <a:rPr lang="en-US" sz="2400" dirty="0"/>
              <a:t>Due to sharing HW, the server cannot isolate the performance of VMs</a:t>
            </a:r>
          </a:p>
          <a:p>
            <a:pPr marL="0" indent="0">
              <a:buNone/>
            </a:pPr>
            <a:endParaRPr lang="en-US" dirty="0"/>
          </a:p>
          <a:p>
            <a:endParaRPr lang="en-US" dirty="0"/>
          </a:p>
          <a:p>
            <a:endParaRPr lang="en-US" dirty="0"/>
          </a:p>
        </p:txBody>
      </p:sp>
      <p:sp>
        <p:nvSpPr>
          <p:cNvPr id="5" name="Title 4"/>
          <p:cNvSpPr>
            <a:spLocks noGrp="1"/>
          </p:cNvSpPr>
          <p:nvPr>
            <p:ph type="title"/>
          </p:nvPr>
        </p:nvSpPr>
        <p:spPr/>
        <p:txBody>
          <a:bodyPr/>
          <a:lstStyle/>
          <a:p>
            <a:r>
              <a:rPr lang="en-US" dirty="0"/>
              <a:t>Problem with flow-based ECMP</a:t>
            </a:r>
          </a:p>
        </p:txBody>
      </p:sp>
      <p:sp>
        <p:nvSpPr>
          <p:cNvPr id="7" name="Slide Number Placeholder 6"/>
          <p:cNvSpPr>
            <a:spLocks noGrp="1"/>
          </p:cNvSpPr>
          <p:nvPr>
            <p:ph type="sldNum" sz="quarter" idx="12"/>
          </p:nvPr>
        </p:nvSpPr>
        <p:spPr/>
        <p:txBody>
          <a:bodyPr/>
          <a:lstStyle/>
          <a:p>
            <a:fld id="{76A24A3C-1A67-456D-B525-A9BEE51E7E0D}" type="slidenum">
              <a:rPr lang="en-US" smtClean="0"/>
              <a:t>49</a:t>
            </a:fld>
            <a:endParaRPr lang="en-US" dirty="0"/>
          </a:p>
        </p:txBody>
      </p:sp>
      <p:pic>
        <p:nvPicPr>
          <p:cNvPr id="14" name="Picture 13">
            <a:extLst>
              <a:ext uri="{FF2B5EF4-FFF2-40B4-BE49-F238E27FC236}">
                <a16:creationId xmlns:a16="http://schemas.microsoft.com/office/drawing/2014/main" id="{437692AC-EE60-4DE7-97DA-33E50A99AE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9940" y="5279378"/>
            <a:ext cx="1492698" cy="351223"/>
          </a:xfrm>
          <a:prstGeom prst="rect">
            <a:avLst/>
          </a:prstGeom>
        </p:spPr>
      </p:pic>
      <p:pic>
        <p:nvPicPr>
          <p:cNvPr id="15" name="Picture 14">
            <a:extLst>
              <a:ext uri="{FF2B5EF4-FFF2-40B4-BE49-F238E27FC236}">
                <a16:creationId xmlns:a16="http://schemas.microsoft.com/office/drawing/2014/main" id="{16302EAD-1D39-4A1E-A4C9-F6AB47B01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098073" y="5279378"/>
            <a:ext cx="1492698" cy="351223"/>
          </a:xfrm>
          <a:prstGeom prst="rect">
            <a:avLst/>
          </a:prstGeom>
        </p:spPr>
      </p:pic>
      <p:pic>
        <p:nvPicPr>
          <p:cNvPr id="21" name="Picture 20">
            <a:extLst>
              <a:ext uri="{FF2B5EF4-FFF2-40B4-BE49-F238E27FC236}">
                <a16:creationId xmlns:a16="http://schemas.microsoft.com/office/drawing/2014/main" id="{33AF3A48-8F90-4468-8EFF-9156A4E0D5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36205" y="5279378"/>
            <a:ext cx="1492698" cy="351223"/>
          </a:xfrm>
          <a:prstGeom prst="rect">
            <a:avLst/>
          </a:prstGeom>
        </p:spPr>
      </p:pic>
      <p:pic>
        <p:nvPicPr>
          <p:cNvPr id="22" name="Picture 21">
            <a:extLst>
              <a:ext uri="{FF2B5EF4-FFF2-40B4-BE49-F238E27FC236}">
                <a16:creationId xmlns:a16="http://schemas.microsoft.com/office/drawing/2014/main" id="{C4DB5773-011D-4D7F-92BC-6E663A90C53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974338" y="5279378"/>
            <a:ext cx="1492698" cy="351223"/>
          </a:xfrm>
          <a:prstGeom prst="rect">
            <a:avLst/>
          </a:prstGeom>
        </p:spPr>
      </p:pic>
      <p:pic>
        <p:nvPicPr>
          <p:cNvPr id="25" name="Picture 24">
            <a:extLst>
              <a:ext uri="{FF2B5EF4-FFF2-40B4-BE49-F238E27FC236}">
                <a16:creationId xmlns:a16="http://schemas.microsoft.com/office/drawing/2014/main" id="{71D267B6-AE02-47EC-98FD-DDA77F7212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8412470" y="5279378"/>
            <a:ext cx="1492698" cy="351223"/>
          </a:xfrm>
          <a:prstGeom prst="rect">
            <a:avLst/>
          </a:prstGeom>
        </p:spPr>
      </p:pic>
      <p:pic>
        <p:nvPicPr>
          <p:cNvPr id="26" name="Picture 25">
            <a:extLst>
              <a:ext uri="{FF2B5EF4-FFF2-40B4-BE49-F238E27FC236}">
                <a16:creationId xmlns:a16="http://schemas.microsoft.com/office/drawing/2014/main" id="{65C9E28A-9C48-477E-879D-5766B17CAE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8850603" y="5279377"/>
            <a:ext cx="1492698" cy="351223"/>
          </a:xfrm>
          <a:prstGeom prst="rect">
            <a:avLst/>
          </a:prstGeom>
        </p:spPr>
      </p:pic>
      <p:pic>
        <p:nvPicPr>
          <p:cNvPr id="27" name="Picture 26">
            <a:extLst>
              <a:ext uri="{FF2B5EF4-FFF2-40B4-BE49-F238E27FC236}">
                <a16:creationId xmlns:a16="http://schemas.microsoft.com/office/drawing/2014/main" id="{063F77D0-ECBF-4AE4-96DC-3CA6925031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88735" y="5279377"/>
            <a:ext cx="1492698" cy="351223"/>
          </a:xfrm>
          <a:prstGeom prst="rect">
            <a:avLst/>
          </a:prstGeom>
        </p:spPr>
      </p:pic>
      <p:pic>
        <p:nvPicPr>
          <p:cNvPr id="28" name="Picture 27">
            <a:extLst>
              <a:ext uri="{FF2B5EF4-FFF2-40B4-BE49-F238E27FC236}">
                <a16:creationId xmlns:a16="http://schemas.microsoft.com/office/drawing/2014/main" id="{C1B802D8-C903-4B5B-9734-B219DB1617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726868" y="5279377"/>
            <a:ext cx="1492698" cy="351223"/>
          </a:xfrm>
          <a:prstGeom prst="rect">
            <a:avLst/>
          </a:prstGeom>
        </p:spPr>
      </p:pic>
      <p:pic>
        <p:nvPicPr>
          <p:cNvPr id="36" name="Picture 35">
            <a:extLst>
              <a:ext uri="{FF2B5EF4-FFF2-40B4-BE49-F238E27FC236}">
                <a16:creationId xmlns:a16="http://schemas.microsoft.com/office/drawing/2014/main" id="{6EF97017-47AD-4CDA-950E-1FDBB9766E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164999" y="5279377"/>
            <a:ext cx="1492698" cy="351223"/>
          </a:xfrm>
          <a:prstGeom prst="rect">
            <a:avLst/>
          </a:prstGeom>
        </p:spPr>
      </p:pic>
      <p:pic>
        <p:nvPicPr>
          <p:cNvPr id="37" name="Picture 36">
            <a:extLst>
              <a:ext uri="{FF2B5EF4-FFF2-40B4-BE49-F238E27FC236}">
                <a16:creationId xmlns:a16="http://schemas.microsoft.com/office/drawing/2014/main" id="{075E57A4-2DE2-4F38-87AB-0B8F582F5E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603131" y="5279377"/>
            <a:ext cx="1492698" cy="351223"/>
          </a:xfrm>
          <a:prstGeom prst="rect">
            <a:avLst/>
          </a:prstGeom>
        </p:spPr>
      </p:pic>
      <p:pic>
        <p:nvPicPr>
          <p:cNvPr id="38" name="Picture 37">
            <a:extLst>
              <a:ext uri="{FF2B5EF4-FFF2-40B4-BE49-F238E27FC236}">
                <a16:creationId xmlns:a16="http://schemas.microsoft.com/office/drawing/2014/main" id="{FE016BBB-704A-461A-B682-0B886F3BCC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1041264" y="5279377"/>
            <a:ext cx="1492698" cy="351223"/>
          </a:xfrm>
          <a:prstGeom prst="rect">
            <a:avLst/>
          </a:prstGeom>
        </p:spPr>
      </p:pic>
      <p:cxnSp>
        <p:nvCxnSpPr>
          <p:cNvPr id="39" name="Straight Connector 38">
            <a:extLst>
              <a:ext uri="{FF2B5EF4-FFF2-40B4-BE49-F238E27FC236}">
                <a16:creationId xmlns:a16="http://schemas.microsoft.com/office/drawing/2014/main" id="{8F025254-D885-4EA5-8707-5A1EC24CF2A4}"/>
              </a:ext>
            </a:extLst>
          </p:cNvPr>
          <p:cNvCxnSpPr>
            <a:cxnSpLocks/>
            <a:endCxn id="14" idx="1"/>
          </p:cNvCxnSpPr>
          <p:nvPr/>
        </p:nvCxnSpPr>
        <p:spPr>
          <a:xfrm flipH="1">
            <a:off x="7406289" y="3634741"/>
            <a:ext cx="2133952"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1FEAD9-3978-4045-9C9C-B198326BE6F7}"/>
              </a:ext>
            </a:extLst>
          </p:cNvPr>
          <p:cNvCxnSpPr>
            <a:cxnSpLocks/>
            <a:stCxn id="21" idx="1"/>
          </p:cNvCxnSpPr>
          <p:nvPr/>
        </p:nvCxnSpPr>
        <p:spPr>
          <a:xfrm flipV="1">
            <a:off x="8282554" y="3634741"/>
            <a:ext cx="1257686"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2FCD54-A8FD-4F75-B349-A96424669941}"/>
              </a:ext>
            </a:extLst>
          </p:cNvPr>
          <p:cNvCxnSpPr>
            <a:cxnSpLocks/>
            <a:endCxn id="15" idx="1"/>
          </p:cNvCxnSpPr>
          <p:nvPr/>
        </p:nvCxnSpPr>
        <p:spPr>
          <a:xfrm flipH="1">
            <a:off x="7844422" y="3634741"/>
            <a:ext cx="1695818"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24A1-2B68-4AFE-9D23-BAD12E7EBD36}"/>
              </a:ext>
            </a:extLst>
          </p:cNvPr>
          <p:cNvCxnSpPr>
            <a:cxnSpLocks/>
            <a:endCxn id="22" idx="1"/>
          </p:cNvCxnSpPr>
          <p:nvPr/>
        </p:nvCxnSpPr>
        <p:spPr>
          <a:xfrm flipH="1">
            <a:off x="8720687" y="3634741"/>
            <a:ext cx="819554"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AE1660-F487-4ABC-9D69-32816C813709}"/>
              </a:ext>
            </a:extLst>
          </p:cNvPr>
          <p:cNvCxnSpPr>
            <a:cxnSpLocks/>
            <a:stCxn id="25" idx="1"/>
          </p:cNvCxnSpPr>
          <p:nvPr/>
        </p:nvCxnSpPr>
        <p:spPr>
          <a:xfrm flipV="1">
            <a:off x="9158819" y="3634741"/>
            <a:ext cx="381421"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A49EC11-ADEC-4E46-9126-B7E954C3B4B0}"/>
              </a:ext>
            </a:extLst>
          </p:cNvPr>
          <p:cNvCxnSpPr>
            <a:cxnSpLocks/>
            <a:endCxn id="26" idx="1"/>
          </p:cNvCxnSpPr>
          <p:nvPr/>
        </p:nvCxnSpPr>
        <p:spPr>
          <a:xfrm>
            <a:off x="9540240" y="3634740"/>
            <a:ext cx="56712"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87BC50-395C-4C20-9646-2E12AC4F2DB2}"/>
              </a:ext>
            </a:extLst>
          </p:cNvPr>
          <p:cNvCxnSpPr>
            <a:cxnSpLocks/>
            <a:stCxn id="27" idx="1"/>
          </p:cNvCxnSpPr>
          <p:nvPr/>
        </p:nvCxnSpPr>
        <p:spPr>
          <a:xfrm flipH="1" flipV="1">
            <a:off x="9540240" y="3634740"/>
            <a:ext cx="494844"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B7D5AB-8DEC-44C4-B143-A2AA218FB8EA}"/>
              </a:ext>
            </a:extLst>
          </p:cNvPr>
          <p:cNvCxnSpPr>
            <a:cxnSpLocks/>
            <a:endCxn id="28" idx="1"/>
          </p:cNvCxnSpPr>
          <p:nvPr/>
        </p:nvCxnSpPr>
        <p:spPr>
          <a:xfrm>
            <a:off x="9540239" y="3634740"/>
            <a:ext cx="932978"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AC3E4D9-6CBF-466D-9F8D-D3073F9A2209}"/>
              </a:ext>
            </a:extLst>
          </p:cNvPr>
          <p:cNvCxnSpPr>
            <a:cxnSpLocks/>
            <a:stCxn id="36" idx="1"/>
          </p:cNvCxnSpPr>
          <p:nvPr/>
        </p:nvCxnSpPr>
        <p:spPr>
          <a:xfrm flipH="1" flipV="1">
            <a:off x="9540239" y="3634740"/>
            <a:ext cx="1371109"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12E5E27-1C81-4A98-9024-F28F18B5EE6F}"/>
              </a:ext>
            </a:extLst>
          </p:cNvPr>
          <p:cNvCxnSpPr>
            <a:cxnSpLocks/>
            <a:stCxn id="37" idx="1"/>
          </p:cNvCxnSpPr>
          <p:nvPr/>
        </p:nvCxnSpPr>
        <p:spPr>
          <a:xfrm flipH="1" flipV="1">
            <a:off x="9596951" y="3634740"/>
            <a:ext cx="1752529"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9C29150-8433-4FF6-8A5C-64464F618FC3}"/>
              </a:ext>
            </a:extLst>
          </p:cNvPr>
          <p:cNvCxnSpPr>
            <a:cxnSpLocks/>
            <a:stCxn id="38" idx="1"/>
          </p:cNvCxnSpPr>
          <p:nvPr/>
        </p:nvCxnSpPr>
        <p:spPr>
          <a:xfrm flipH="1" flipV="1">
            <a:off x="9568596" y="3634740"/>
            <a:ext cx="2219017"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125C4C-3481-48B2-961F-CECEE64E30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69860" y="2544086"/>
            <a:ext cx="1454183" cy="1492699"/>
          </a:xfrm>
          <a:prstGeom prst="rect">
            <a:avLst/>
          </a:prstGeom>
        </p:spPr>
      </p:pic>
    </p:spTree>
    <p:extLst>
      <p:ext uri="{BB962C8B-B14F-4D97-AF65-F5344CB8AC3E}">
        <p14:creationId xmlns:p14="http://schemas.microsoft.com/office/powerpoint/2010/main" val="1176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Dedicated load balancing does not scale</a:t>
            </a:r>
          </a:p>
        </p:txBody>
      </p:sp>
      <p:sp>
        <p:nvSpPr>
          <p:cNvPr id="7" name="Slide Number Placeholder 6"/>
          <p:cNvSpPr>
            <a:spLocks noGrp="1"/>
          </p:cNvSpPr>
          <p:nvPr>
            <p:ph type="sldNum" sz="quarter" idx="12"/>
          </p:nvPr>
        </p:nvSpPr>
        <p:spPr/>
        <p:txBody>
          <a:bodyPr/>
          <a:lstStyle/>
          <a:p>
            <a:fld id="{76A24A3C-1A67-456D-B525-A9BEE51E7E0D}" type="slidenum">
              <a:rPr lang="en-US" smtClean="0"/>
              <a:t>5</a:t>
            </a:fld>
            <a:endParaRPr lang="en-US" dirty="0"/>
          </a:p>
        </p:txBody>
      </p:sp>
      <p:sp>
        <p:nvSpPr>
          <p:cNvPr id="4" name="Content Placeholder 3">
            <a:extLst>
              <a:ext uri="{FF2B5EF4-FFF2-40B4-BE49-F238E27FC236}">
                <a16:creationId xmlns:a16="http://schemas.microsoft.com/office/drawing/2014/main" id="{ABB4F117-A282-4A04-9336-F2289896B3C3}"/>
              </a:ext>
            </a:extLst>
          </p:cNvPr>
          <p:cNvSpPr>
            <a:spLocks noGrp="1"/>
          </p:cNvSpPr>
          <p:nvPr>
            <p:ph idx="1"/>
          </p:nvPr>
        </p:nvSpPr>
        <p:spPr>
          <a:xfrm>
            <a:off x="364556" y="1206621"/>
            <a:ext cx="8009727" cy="5514853"/>
          </a:xfrm>
        </p:spPr>
        <p:txBody>
          <a:bodyPr>
            <a:normAutofit/>
          </a:bodyPr>
          <a:lstStyle/>
          <a:p>
            <a:r>
              <a:rPr lang="en-US" sz="3200" dirty="0"/>
              <a:t>Before SDN, load balancers were implemented as dedicated </a:t>
            </a:r>
            <a:r>
              <a:rPr lang="en-US" sz="3200" dirty="0" err="1"/>
              <a:t>middlewares</a:t>
            </a:r>
            <a:r>
              <a:rPr lang="en-US" sz="3200" dirty="0"/>
              <a:t> implemented at the core of data center networks</a:t>
            </a:r>
          </a:p>
          <a:p>
            <a:endParaRPr lang="en-US" sz="3200" dirty="0"/>
          </a:p>
          <a:p>
            <a:r>
              <a:rPr lang="en-US" sz="3200" dirty="0"/>
              <a:t>As users grow and distributed applications add more instances, a dedicated load balancer cannot keep up with the traffic</a:t>
            </a:r>
          </a:p>
          <a:p>
            <a:endParaRPr lang="en-US" sz="3200" dirty="0"/>
          </a:p>
          <a:p>
            <a:r>
              <a:rPr lang="en-US" sz="3200" dirty="0"/>
              <a:t>Adding more load balancers in a distributed manner can scale up the system</a:t>
            </a:r>
          </a:p>
        </p:txBody>
      </p:sp>
      <p:grpSp>
        <p:nvGrpSpPr>
          <p:cNvPr id="8" name="Group 7">
            <a:extLst>
              <a:ext uri="{FF2B5EF4-FFF2-40B4-BE49-F238E27FC236}">
                <a16:creationId xmlns:a16="http://schemas.microsoft.com/office/drawing/2014/main" id="{87C36CD4-7E3F-4338-ACB0-90F9A841E198}"/>
              </a:ext>
            </a:extLst>
          </p:cNvPr>
          <p:cNvGrpSpPr/>
          <p:nvPr/>
        </p:nvGrpSpPr>
        <p:grpSpPr>
          <a:xfrm>
            <a:off x="8865374" y="5056935"/>
            <a:ext cx="490331" cy="1098080"/>
            <a:chOff x="7480852" y="3340571"/>
            <a:chExt cx="490331" cy="1098080"/>
          </a:xfrm>
        </p:grpSpPr>
        <p:pic>
          <p:nvPicPr>
            <p:cNvPr id="10" name="Picture 9">
              <a:extLst>
                <a:ext uri="{FF2B5EF4-FFF2-40B4-BE49-F238E27FC236}">
                  <a16:creationId xmlns:a16="http://schemas.microsoft.com/office/drawing/2014/main" id="{8E5F3514-0F7B-4564-AF5B-DDB01831DD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C021C069-4EE5-4131-A34C-C27F55F6C964}"/>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BD1D6202-ABB1-4515-9E11-4B601AC22B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13" name="Group 12">
            <a:extLst>
              <a:ext uri="{FF2B5EF4-FFF2-40B4-BE49-F238E27FC236}">
                <a16:creationId xmlns:a16="http://schemas.microsoft.com/office/drawing/2014/main" id="{B253BD3F-9824-47F6-91A9-9DD94A28906A}"/>
              </a:ext>
            </a:extLst>
          </p:cNvPr>
          <p:cNvGrpSpPr/>
          <p:nvPr/>
        </p:nvGrpSpPr>
        <p:grpSpPr>
          <a:xfrm>
            <a:off x="9514731" y="5056935"/>
            <a:ext cx="490331" cy="1098080"/>
            <a:chOff x="7480852" y="3340571"/>
            <a:chExt cx="490331" cy="1098080"/>
          </a:xfrm>
        </p:grpSpPr>
        <p:pic>
          <p:nvPicPr>
            <p:cNvPr id="14" name="Picture 13">
              <a:extLst>
                <a:ext uri="{FF2B5EF4-FFF2-40B4-BE49-F238E27FC236}">
                  <a16:creationId xmlns:a16="http://schemas.microsoft.com/office/drawing/2014/main" id="{55CE18CC-6582-4BE6-BF2D-9390E364B0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5" name="Rectangle 14">
              <a:extLst>
                <a:ext uri="{FF2B5EF4-FFF2-40B4-BE49-F238E27FC236}">
                  <a16:creationId xmlns:a16="http://schemas.microsoft.com/office/drawing/2014/main" id="{70761156-3609-425A-94FA-EC26D7AA8DE7}"/>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6" name="Picture 15">
              <a:extLst>
                <a:ext uri="{FF2B5EF4-FFF2-40B4-BE49-F238E27FC236}">
                  <a16:creationId xmlns:a16="http://schemas.microsoft.com/office/drawing/2014/main" id="{80513CD8-3718-488E-AFB3-6A28B81F72A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17" name="Group 16">
            <a:extLst>
              <a:ext uri="{FF2B5EF4-FFF2-40B4-BE49-F238E27FC236}">
                <a16:creationId xmlns:a16="http://schemas.microsoft.com/office/drawing/2014/main" id="{5CF034F7-6BBE-4428-A993-3A3BAD1C9631}"/>
              </a:ext>
            </a:extLst>
          </p:cNvPr>
          <p:cNvGrpSpPr/>
          <p:nvPr/>
        </p:nvGrpSpPr>
        <p:grpSpPr>
          <a:xfrm>
            <a:off x="10173355" y="5056935"/>
            <a:ext cx="490331" cy="1098080"/>
            <a:chOff x="7480852" y="3340571"/>
            <a:chExt cx="490331" cy="1098080"/>
          </a:xfrm>
        </p:grpSpPr>
        <p:pic>
          <p:nvPicPr>
            <p:cNvPr id="18" name="Picture 17">
              <a:extLst>
                <a:ext uri="{FF2B5EF4-FFF2-40B4-BE49-F238E27FC236}">
                  <a16:creationId xmlns:a16="http://schemas.microsoft.com/office/drawing/2014/main" id="{92391295-D55B-4EF6-802A-FC5459630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9" name="Rectangle 18">
              <a:extLst>
                <a:ext uri="{FF2B5EF4-FFF2-40B4-BE49-F238E27FC236}">
                  <a16:creationId xmlns:a16="http://schemas.microsoft.com/office/drawing/2014/main" id="{160F14EA-E188-4005-BE7B-807E6622216D}"/>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0" name="Picture 19">
              <a:extLst>
                <a:ext uri="{FF2B5EF4-FFF2-40B4-BE49-F238E27FC236}">
                  <a16:creationId xmlns:a16="http://schemas.microsoft.com/office/drawing/2014/main" id="{3F5DE2D3-D461-4A11-BF95-3D93E6DD486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21" name="Group 20">
            <a:extLst>
              <a:ext uri="{FF2B5EF4-FFF2-40B4-BE49-F238E27FC236}">
                <a16:creationId xmlns:a16="http://schemas.microsoft.com/office/drawing/2014/main" id="{C4F15D2C-E1F9-4FF2-9523-DBC937F82256}"/>
              </a:ext>
            </a:extLst>
          </p:cNvPr>
          <p:cNvGrpSpPr/>
          <p:nvPr/>
        </p:nvGrpSpPr>
        <p:grpSpPr>
          <a:xfrm>
            <a:off x="10813442" y="5056935"/>
            <a:ext cx="490331" cy="1098080"/>
            <a:chOff x="7480852" y="3340571"/>
            <a:chExt cx="490331" cy="1098080"/>
          </a:xfrm>
        </p:grpSpPr>
        <p:pic>
          <p:nvPicPr>
            <p:cNvPr id="22" name="Picture 21">
              <a:extLst>
                <a:ext uri="{FF2B5EF4-FFF2-40B4-BE49-F238E27FC236}">
                  <a16:creationId xmlns:a16="http://schemas.microsoft.com/office/drawing/2014/main" id="{56D9E5E3-3669-4029-801A-C85095BAA8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3" name="Rectangle 22">
              <a:extLst>
                <a:ext uri="{FF2B5EF4-FFF2-40B4-BE49-F238E27FC236}">
                  <a16:creationId xmlns:a16="http://schemas.microsoft.com/office/drawing/2014/main" id="{5A5C4A94-F4AC-4E51-A567-9AA34BBBEF6D}"/>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4" name="Picture 23">
              <a:extLst>
                <a:ext uri="{FF2B5EF4-FFF2-40B4-BE49-F238E27FC236}">
                  <a16:creationId xmlns:a16="http://schemas.microsoft.com/office/drawing/2014/main" id="{F0C6A12A-A489-41BB-A5FA-23E9AA826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5" name="Straight Connector 24">
            <a:extLst>
              <a:ext uri="{FF2B5EF4-FFF2-40B4-BE49-F238E27FC236}">
                <a16:creationId xmlns:a16="http://schemas.microsoft.com/office/drawing/2014/main" id="{1826280B-E44B-4004-9337-5277E0985008}"/>
              </a:ext>
            </a:extLst>
          </p:cNvPr>
          <p:cNvCxnSpPr>
            <a:stCxn id="12" idx="0"/>
            <a:endCxn id="29" idx="3"/>
          </p:cNvCxnSpPr>
          <p:nvPr/>
        </p:nvCxnSpPr>
        <p:spPr>
          <a:xfrm flipV="1">
            <a:off x="9110539" y="4378449"/>
            <a:ext cx="974035"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DF9D1-BB25-423F-970B-CBF682342C2D}"/>
              </a:ext>
            </a:extLst>
          </p:cNvPr>
          <p:cNvCxnSpPr>
            <a:cxnSpLocks/>
            <a:stCxn id="16" idx="0"/>
            <a:endCxn id="29" idx="3"/>
          </p:cNvCxnSpPr>
          <p:nvPr/>
        </p:nvCxnSpPr>
        <p:spPr>
          <a:xfrm flipV="1">
            <a:off x="9759896" y="4378449"/>
            <a:ext cx="324678"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35FF38-6A61-4404-8086-BBC9F1ED5313}"/>
              </a:ext>
            </a:extLst>
          </p:cNvPr>
          <p:cNvCxnSpPr>
            <a:cxnSpLocks/>
            <a:stCxn id="20" idx="0"/>
            <a:endCxn id="29" idx="3"/>
          </p:cNvCxnSpPr>
          <p:nvPr/>
        </p:nvCxnSpPr>
        <p:spPr>
          <a:xfrm flipH="1" flipV="1">
            <a:off x="10084574" y="4378449"/>
            <a:ext cx="333946"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2F95CA-AA5E-4C86-86C5-2332914143C5}"/>
              </a:ext>
            </a:extLst>
          </p:cNvPr>
          <p:cNvCxnSpPr>
            <a:cxnSpLocks/>
            <a:stCxn id="24" idx="0"/>
            <a:endCxn id="29" idx="3"/>
          </p:cNvCxnSpPr>
          <p:nvPr/>
        </p:nvCxnSpPr>
        <p:spPr>
          <a:xfrm flipH="1" flipV="1">
            <a:off x="10084574" y="4378449"/>
            <a:ext cx="974033"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515B0F70-8597-41A2-9456-70D75B6B35DD}"/>
              </a:ext>
            </a:extLst>
          </p:cNvPr>
          <p:cNvSpPr/>
          <p:nvPr/>
        </p:nvSpPr>
        <p:spPr>
          <a:xfrm>
            <a:off x="9355705" y="4345110"/>
            <a:ext cx="1457737" cy="583096"/>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t>Data Center Network</a:t>
            </a:r>
          </a:p>
        </p:txBody>
      </p:sp>
      <p:cxnSp>
        <p:nvCxnSpPr>
          <p:cNvPr id="30" name="Straight Connector 29">
            <a:extLst>
              <a:ext uri="{FF2B5EF4-FFF2-40B4-BE49-F238E27FC236}">
                <a16:creationId xmlns:a16="http://schemas.microsoft.com/office/drawing/2014/main" id="{5A2B768D-8F36-4BD2-8F36-B0902A43846C}"/>
              </a:ext>
            </a:extLst>
          </p:cNvPr>
          <p:cNvCxnSpPr>
            <a:cxnSpLocks/>
            <a:stCxn id="29" idx="3"/>
            <a:endCxn id="31" idx="2"/>
          </p:cNvCxnSpPr>
          <p:nvPr/>
        </p:nvCxnSpPr>
        <p:spPr>
          <a:xfrm flipH="1" flipV="1">
            <a:off x="10083128" y="4197779"/>
            <a:ext cx="1446" cy="18067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0506ABA-530D-495B-8913-65D878C79C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08356" y="3838976"/>
            <a:ext cx="349544" cy="358803"/>
          </a:xfrm>
          <a:prstGeom prst="rect">
            <a:avLst/>
          </a:prstGeom>
        </p:spPr>
      </p:pic>
      <p:sp>
        <p:nvSpPr>
          <p:cNvPr id="32" name="Rectangle 31">
            <a:extLst>
              <a:ext uri="{FF2B5EF4-FFF2-40B4-BE49-F238E27FC236}">
                <a16:creationId xmlns:a16="http://schemas.microsoft.com/office/drawing/2014/main" id="{66FB15B7-764B-4C36-B291-7CF59ECE1C27}"/>
              </a:ext>
            </a:extLst>
          </p:cNvPr>
          <p:cNvSpPr/>
          <p:nvPr/>
        </p:nvSpPr>
        <p:spPr>
          <a:xfrm>
            <a:off x="8640090" y="3660119"/>
            <a:ext cx="2886075" cy="259556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AA5D193-B7E8-4186-8559-12F988556D9C}"/>
              </a:ext>
            </a:extLst>
          </p:cNvPr>
          <p:cNvSpPr/>
          <p:nvPr/>
        </p:nvSpPr>
        <p:spPr>
          <a:xfrm>
            <a:off x="8678011" y="3520385"/>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pic>
        <p:nvPicPr>
          <p:cNvPr id="34" name="Graphic 33" descr="Laptop">
            <a:extLst>
              <a:ext uri="{FF2B5EF4-FFF2-40B4-BE49-F238E27FC236}">
                <a16:creationId xmlns:a16="http://schemas.microsoft.com/office/drawing/2014/main" id="{0C0F1CB6-2AD6-4DA3-ABDB-DC6AE062AB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7691" y="1911376"/>
            <a:ext cx="290512" cy="290512"/>
          </a:xfrm>
          <a:prstGeom prst="rect">
            <a:avLst/>
          </a:prstGeom>
        </p:spPr>
      </p:pic>
      <p:pic>
        <p:nvPicPr>
          <p:cNvPr id="35" name="Graphic 34" descr="Smart Phone">
            <a:extLst>
              <a:ext uri="{FF2B5EF4-FFF2-40B4-BE49-F238E27FC236}">
                <a16:creationId xmlns:a16="http://schemas.microsoft.com/office/drawing/2014/main" id="{F0B3308C-71A8-42EF-9AC0-B0B2EA8C3E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0173355" y="1953444"/>
            <a:ext cx="195263" cy="195263"/>
          </a:xfrm>
          <a:prstGeom prst="rect">
            <a:avLst/>
          </a:prstGeom>
        </p:spPr>
      </p:pic>
      <p:sp>
        <p:nvSpPr>
          <p:cNvPr id="36" name="Cloud 35">
            <a:extLst>
              <a:ext uri="{FF2B5EF4-FFF2-40B4-BE49-F238E27FC236}">
                <a16:creationId xmlns:a16="http://schemas.microsoft.com/office/drawing/2014/main" id="{C5AF2ECF-DD96-4F2B-981A-E4647E9284FB}"/>
              </a:ext>
            </a:extLst>
          </p:cNvPr>
          <p:cNvSpPr/>
          <p:nvPr/>
        </p:nvSpPr>
        <p:spPr>
          <a:xfrm>
            <a:off x="8690097" y="2200647"/>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cxnSp>
        <p:nvCxnSpPr>
          <p:cNvPr id="37" name="Straight Connector 36">
            <a:extLst>
              <a:ext uri="{FF2B5EF4-FFF2-40B4-BE49-F238E27FC236}">
                <a16:creationId xmlns:a16="http://schemas.microsoft.com/office/drawing/2014/main" id="{4DD5679D-D44F-41BF-B2CE-16511E04F2AC}"/>
              </a:ext>
            </a:extLst>
          </p:cNvPr>
          <p:cNvCxnSpPr>
            <a:cxnSpLocks/>
            <a:stCxn id="31" idx="0"/>
            <a:endCxn id="36" idx="1"/>
          </p:cNvCxnSpPr>
          <p:nvPr/>
        </p:nvCxnSpPr>
        <p:spPr>
          <a:xfrm flipV="1">
            <a:off x="10083128" y="3242645"/>
            <a:ext cx="0" cy="59633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391A1B-F6F3-4245-B28B-04DCED19EEA6}"/>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5847" y="1532080"/>
            <a:ext cx="462207" cy="346655"/>
          </a:xfrm>
          <a:prstGeom prst="rect">
            <a:avLst/>
          </a:prstGeom>
        </p:spPr>
      </p:pic>
      <p:pic>
        <p:nvPicPr>
          <p:cNvPr id="39" name="Picture 38">
            <a:extLst>
              <a:ext uri="{FF2B5EF4-FFF2-40B4-BE49-F238E27FC236}">
                <a16:creationId xmlns:a16="http://schemas.microsoft.com/office/drawing/2014/main" id="{A0C94D7D-745F-40E7-BE9C-E2310A708A46}"/>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4717" y="1438659"/>
            <a:ext cx="462207" cy="346655"/>
          </a:xfrm>
          <a:prstGeom prst="rect">
            <a:avLst/>
          </a:prstGeom>
        </p:spPr>
      </p:pic>
      <p:pic>
        <p:nvPicPr>
          <p:cNvPr id="40" name="Picture 39">
            <a:extLst>
              <a:ext uri="{FF2B5EF4-FFF2-40B4-BE49-F238E27FC236}">
                <a16:creationId xmlns:a16="http://schemas.microsoft.com/office/drawing/2014/main" id="{6A99DE72-EF86-44B4-8EA2-2A847A1EAEA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849" y="1315476"/>
            <a:ext cx="462207" cy="346655"/>
          </a:xfrm>
          <a:prstGeom prst="rect">
            <a:avLst/>
          </a:prstGeom>
        </p:spPr>
      </p:pic>
      <p:pic>
        <p:nvPicPr>
          <p:cNvPr id="41" name="Picture 40">
            <a:extLst>
              <a:ext uri="{FF2B5EF4-FFF2-40B4-BE49-F238E27FC236}">
                <a16:creationId xmlns:a16="http://schemas.microsoft.com/office/drawing/2014/main" id="{01655208-973F-41D6-8CC4-E67274B09AF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60493" y="1790246"/>
            <a:ext cx="462207" cy="346655"/>
          </a:xfrm>
          <a:prstGeom prst="rect">
            <a:avLst/>
          </a:prstGeom>
        </p:spPr>
      </p:pic>
      <p:pic>
        <p:nvPicPr>
          <p:cNvPr id="42" name="Picture 41">
            <a:extLst>
              <a:ext uri="{FF2B5EF4-FFF2-40B4-BE49-F238E27FC236}">
                <a16:creationId xmlns:a16="http://schemas.microsoft.com/office/drawing/2014/main" id="{72C42CD7-710A-4100-BBA5-08D28206756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3136" y="1885512"/>
            <a:ext cx="462207" cy="346655"/>
          </a:xfrm>
          <a:prstGeom prst="rect">
            <a:avLst/>
          </a:prstGeom>
        </p:spPr>
      </p:pic>
      <p:pic>
        <p:nvPicPr>
          <p:cNvPr id="43" name="Picture 42">
            <a:extLst>
              <a:ext uri="{FF2B5EF4-FFF2-40B4-BE49-F238E27FC236}">
                <a16:creationId xmlns:a16="http://schemas.microsoft.com/office/drawing/2014/main" id="{6FE8B1D8-C745-4470-B380-AB1A3BFF8815}"/>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7031" y="1299188"/>
            <a:ext cx="526773" cy="304063"/>
          </a:xfrm>
          <a:prstGeom prst="rect">
            <a:avLst/>
          </a:prstGeom>
        </p:spPr>
      </p:pic>
      <p:pic>
        <p:nvPicPr>
          <p:cNvPr id="44" name="Picture 43">
            <a:extLst>
              <a:ext uri="{FF2B5EF4-FFF2-40B4-BE49-F238E27FC236}">
                <a16:creationId xmlns:a16="http://schemas.microsoft.com/office/drawing/2014/main" id="{3F1F73A4-2612-4866-9758-A1AA9CD32C31}"/>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9431" y="1451588"/>
            <a:ext cx="526773" cy="304063"/>
          </a:xfrm>
          <a:prstGeom prst="rect">
            <a:avLst/>
          </a:prstGeom>
        </p:spPr>
      </p:pic>
      <p:pic>
        <p:nvPicPr>
          <p:cNvPr id="45" name="Picture 44">
            <a:extLst>
              <a:ext uri="{FF2B5EF4-FFF2-40B4-BE49-F238E27FC236}">
                <a16:creationId xmlns:a16="http://schemas.microsoft.com/office/drawing/2014/main" id="{9432604B-FDFC-447C-BD1A-C69ADFAAF89B}"/>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1831" y="1603988"/>
            <a:ext cx="526773" cy="304063"/>
          </a:xfrm>
          <a:prstGeom prst="rect">
            <a:avLst/>
          </a:prstGeom>
        </p:spPr>
      </p:pic>
      <p:pic>
        <p:nvPicPr>
          <p:cNvPr id="46" name="Picture 45">
            <a:extLst>
              <a:ext uri="{FF2B5EF4-FFF2-40B4-BE49-F238E27FC236}">
                <a16:creationId xmlns:a16="http://schemas.microsoft.com/office/drawing/2014/main" id="{0CC97695-19E5-430A-94D5-7D68A930F87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4231" y="1756388"/>
            <a:ext cx="526773" cy="304063"/>
          </a:xfrm>
          <a:prstGeom prst="rect">
            <a:avLst/>
          </a:prstGeom>
        </p:spPr>
      </p:pic>
      <p:pic>
        <p:nvPicPr>
          <p:cNvPr id="47" name="Picture 46">
            <a:extLst>
              <a:ext uri="{FF2B5EF4-FFF2-40B4-BE49-F238E27FC236}">
                <a16:creationId xmlns:a16="http://schemas.microsoft.com/office/drawing/2014/main" id="{CAD38BBF-3D06-4BC3-8985-67379435C89D}"/>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02187" y="1897825"/>
            <a:ext cx="526773" cy="304063"/>
          </a:xfrm>
          <a:prstGeom prst="rect">
            <a:avLst/>
          </a:prstGeom>
        </p:spPr>
      </p:pic>
      <p:pic>
        <p:nvPicPr>
          <p:cNvPr id="48" name="Picture 47">
            <a:extLst>
              <a:ext uri="{FF2B5EF4-FFF2-40B4-BE49-F238E27FC236}">
                <a16:creationId xmlns:a16="http://schemas.microsoft.com/office/drawing/2014/main" id="{BECAD491-264B-4BEB-A124-44D8A7F80E7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5898" y="1700385"/>
            <a:ext cx="462207" cy="346655"/>
          </a:xfrm>
          <a:prstGeom prst="rect">
            <a:avLst/>
          </a:prstGeom>
        </p:spPr>
      </p:pic>
      <p:pic>
        <p:nvPicPr>
          <p:cNvPr id="3" name="Picture 2">
            <a:extLst>
              <a:ext uri="{FF2B5EF4-FFF2-40B4-BE49-F238E27FC236}">
                <a16:creationId xmlns:a16="http://schemas.microsoft.com/office/drawing/2014/main" id="{DD5C2228-E32E-4786-A5F0-4D9813DFBA0A}"/>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0262" y="1491349"/>
            <a:ext cx="227375" cy="351948"/>
          </a:xfrm>
          <a:prstGeom prst="rect">
            <a:avLst/>
          </a:prstGeom>
        </p:spPr>
      </p:pic>
      <p:pic>
        <p:nvPicPr>
          <p:cNvPr id="49" name="Picture 48">
            <a:extLst>
              <a:ext uri="{FF2B5EF4-FFF2-40B4-BE49-F238E27FC236}">
                <a16:creationId xmlns:a16="http://schemas.microsoft.com/office/drawing/2014/main" id="{63A5ECD2-46CC-485E-BDDE-928EB353731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67687" y="1482034"/>
            <a:ext cx="227375" cy="351948"/>
          </a:xfrm>
          <a:prstGeom prst="rect">
            <a:avLst/>
          </a:prstGeom>
        </p:spPr>
      </p:pic>
      <p:pic>
        <p:nvPicPr>
          <p:cNvPr id="50" name="Picture 49">
            <a:extLst>
              <a:ext uri="{FF2B5EF4-FFF2-40B4-BE49-F238E27FC236}">
                <a16:creationId xmlns:a16="http://schemas.microsoft.com/office/drawing/2014/main" id="{8EF01E46-8EAF-4443-8537-E317C8AF9868}"/>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45112" y="1472719"/>
            <a:ext cx="227375" cy="351948"/>
          </a:xfrm>
          <a:prstGeom prst="rect">
            <a:avLst/>
          </a:prstGeom>
        </p:spPr>
      </p:pic>
      <p:pic>
        <p:nvPicPr>
          <p:cNvPr id="51" name="Picture 50">
            <a:extLst>
              <a:ext uri="{FF2B5EF4-FFF2-40B4-BE49-F238E27FC236}">
                <a16:creationId xmlns:a16="http://schemas.microsoft.com/office/drawing/2014/main" id="{F7DF767B-9370-4530-B0E1-9FA5A61FCB1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2537" y="1463404"/>
            <a:ext cx="227375" cy="351948"/>
          </a:xfrm>
          <a:prstGeom prst="rect">
            <a:avLst/>
          </a:prstGeom>
        </p:spPr>
      </p:pic>
    </p:spTree>
    <p:extLst>
      <p:ext uri="{BB962C8B-B14F-4D97-AF65-F5344CB8AC3E}">
        <p14:creationId xmlns:p14="http://schemas.microsoft.com/office/powerpoint/2010/main" val="177698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anim calcmode="lin" valueType="num">
                                      <p:cBhvr>
                                        <p:cTn id="26" dur="500" fill="hold"/>
                                        <p:tgtEl>
                                          <p:spTgt spid="42"/>
                                        </p:tgtEl>
                                        <p:attrNameLst>
                                          <p:attrName>ppt_x</p:attrName>
                                        </p:attrNameLst>
                                      </p:cBhvr>
                                      <p:tavLst>
                                        <p:tav tm="0">
                                          <p:val>
                                            <p:strVal val="#ppt_x"/>
                                          </p:val>
                                        </p:tav>
                                        <p:tav tm="100000">
                                          <p:val>
                                            <p:strVal val="#ppt_x"/>
                                          </p:val>
                                        </p:tav>
                                      </p:tavLst>
                                    </p:anim>
                                    <p:anim calcmode="lin" valueType="num">
                                      <p:cBhvr>
                                        <p:cTn id="27" dur="5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anim calcmode="lin" valueType="num">
                                      <p:cBhvr>
                                        <p:cTn id="32" dur="500" fill="hold"/>
                                        <p:tgtEl>
                                          <p:spTgt spid="41"/>
                                        </p:tgtEl>
                                        <p:attrNameLst>
                                          <p:attrName>ppt_x</p:attrName>
                                        </p:attrNameLst>
                                      </p:cBhvr>
                                      <p:tavLst>
                                        <p:tav tm="0">
                                          <p:val>
                                            <p:strVal val="#ppt_x"/>
                                          </p:val>
                                        </p:tav>
                                        <p:tav tm="100000">
                                          <p:val>
                                            <p:strVal val="#ppt_x"/>
                                          </p:val>
                                        </p:tav>
                                      </p:tavLst>
                                    </p:anim>
                                    <p:anim calcmode="lin" valueType="num">
                                      <p:cBhvr>
                                        <p:cTn id="33" dur="5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anim calcmode="lin" valueType="num">
                                      <p:cBhvr>
                                        <p:cTn id="38" dur="500" fill="hold"/>
                                        <p:tgtEl>
                                          <p:spTgt spid="48"/>
                                        </p:tgtEl>
                                        <p:attrNameLst>
                                          <p:attrName>ppt_x</p:attrName>
                                        </p:attrNameLst>
                                      </p:cBhvr>
                                      <p:tavLst>
                                        <p:tav tm="0">
                                          <p:val>
                                            <p:strVal val="#ppt_x"/>
                                          </p:val>
                                        </p:tav>
                                        <p:tav tm="100000">
                                          <p:val>
                                            <p:strVal val="#ppt_x"/>
                                          </p:val>
                                        </p:tav>
                                      </p:tavLst>
                                    </p:anim>
                                    <p:anim calcmode="lin" valueType="num">
                                      <p:cBhvr>
                                        <p:cTn id="39" dur="5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anim calcmode="lin" valueType="num">
                                      <p:cBhvr>
                                        <p:cTn id="44" dur="500" fill="hold"/>
                                        <p:tgtEl>
                                          <p:spTgt spid="43"/>
                                        </p:tgtEl>
                                        <p:attrNameLst>
                                          <p:attrName>ppt_x</p:attrName>
                                        </p:attrNameLst>
                                      </p:cBhvr>
                                      <p:tavLst>
                                        <p:tav tm="0">
                                          <p:val>
                                            <p:strVal val="#ppt_x"/>
                                          </p:val>
                                        </p:tav>
                                        <p:tav tm="100000">
                                          <p:val>
                                            <p:strVal val="#ppt_x"/>
                                          </p:val>
                                        </p:tav>
                                      </p:tavLst>
                                    </p:anim>
                                    <p:anim calcmode="lin" valueType="num">
                                      <p:cBhvr>
                                        <p:cTn id="45" dur="50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anim calcmode="lin" valueType="num">
                                      <p:cBhvr>
                                        <p:cTn id="50" dur="500" fill="hold"/>
                                        <p:tgtEl>
                                          <p:spTgt spid="44"/>
                                        </p:tgtEl>
                                        <p:attrNameLst>
                                          <p:attrName>ppt_x</p:attrName>
                                        </p:attrNameLst>
                                      </p:cBhvr>
                                      <p:tavLst>
                                        <p:tav tm="0">
                                          <p:val>
                                            <p:strVal val="#ppt_x"/>
                                          </p:val>
                                        </p:tav>
                                        <p:tav tm="100000">
                                          <p:val>
                                            <p:strVal val="#ppt_x"/>
                                          </p:val>
                                        </p:tav>
                                      </p:tavLst>
                                    </p:anim>
                                    <p:anim calcmode="lin" valueType="num">
                                      <p:cBhvr>
                                        <p:cTn id="51" dur="500" fill="hold"/>
                                        <p:tgtEl>
                                          <p:spTgt spid="4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anim calcmode="lin" valueType="num">
                                      <p:cBhvr>
                                        <p:cTn id="56" dur="500" fill="hold"/>
                                        <p:tgtEl>
                                          <p:spTgt spid="45"/>
                                        </p:tgtEl>
                                        <p:attrNameLst>
                                          <p:attrName>ppt_x</p:attrName>
                                        </p:attrNameLst>
                                      </p:cBhvr>
                                      <p:tavLst>
                                        <p:tav tm="0">
                                          <p:val>
                                            <p:strVal val="#ppt_x"/>
                                          </p:val>
                                        </p:tav>
                                        <p:tav tm="100000">
                                          <p:val>
                                            <p:strVal val="#ppt_x"/>
                                          </p:val>
                                        </p:tav>
                                      </p:tavLst>
                                    </p:anim>
                                    <p:anim calcmode="lin" valueType="num">
                                      <p:cBhvr>
                                        <p:cTn id="57" dur="500" fill="hold"/>
                                        <p:tgtEl>
                                          <p:spTgt spid="45"/>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anim calcmode="lin" valueType="num">
                                      <p:cBhvr>
                                        <p:cTn id="62" dur="500" fill="hold"/>
                                        <p:tgtEl>
                                          <p:spTgt spid="46"/>
                                        </p:tgtEl>
                                        <p:attrNameLst>
                                          <p:attrName>ppt_x</p:attrName>
                                        </p:attrNameLst>
                                      </p:cBhvr>
                                      <p:tavLst>
                                        <p:tav tm="0">
                                          <p:val>
                                            <p:strVal val="#ppt_x"/>
                                          </p:val>
                                        </p:tav>
                                        <p:tav tm="100000">
                                          <p:val>
                                            <p:strVal val="#ppt_x"/>
                                          </p:val>
                                        </p:tav>
                                      </p:tavLst>
                                    </p:anim>
                                    <p:anim calcmode="lin" valueType="num">
                                      <p:cBhvr>
                                        <p:cTn id="63" dur="500" fill="hold"/>
                                        <p:tgtEl>
                                          <p:spTgt spid="46"/>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anim calcmode="lin" valueType="num">
                                      <p:cBhvr>
                                        <p:cTn id="68" dur="500" fill="hold"/>
                                        <p:tgtEl>
                                          <p:spTgt spid="47"/>
                                        </p:tgtEl>
                                        <p:attrNameLst>
                                          <p:attrName>ppt_x</p:attrName>
                                        </p:attrNameLst>
                                      </p:cBhvr>
                                      <p:tavLst>
                                        <p:tav tm="0">
                                          <p:val>
                                            <p:strVal val="#ppt_x"/>
                                          </p:val>
                                        </p:tav>
                                        <p:tav tm="100000">
                                          <p:val>
                                            <p:strVal val="#ppt_x"/>
                                          </p:val>
                                        </p:tav>
                                      </p:tavLst>
                                    </p:anim>
                                    <p:anim calcmode="lin" valueType="num">
                                      <p:cBhvr>
                                        <p:cTn id="69" dur="500" fill="hold"/>
                                        <p:tgtEl>
                                          <p:spTgt spid="47"/>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anim calcmode="lin" valueType="num">
                                      <p:cBhvr>
                                        <p:cTn id="74" dur="500" fill="hold"/>
                                        <p:tgtEl>
                                          <p:spTgt spid="3"/>
                                        </p:tgtEl>
                                        <p:attrNameLst>
                                          <p:attrName>ppt_x</p:attrName>
                                        </p:attrNameLst>
                                      </p:cBhvr>
                                      <p:tavLst>
                                        <p:tav tm="0">
                                          <p:val>
                                            <p:strVal val="#ppt_x"/>
                                          </p:val>
                                        </p:tav>
                                        <p:tav tm="100000">
                                          <p:val>
                                            <p:strVal val="#ppt_x"/>
                                          </p:val>
                                        </p:tav>
                                      </p:tavLst>
                                    </p:anim>
                                    <p:anim calcmode="lin" valueType="num">
                                      <p:cBhvr>
                                        <p:cTn id="75" dur="5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2" presetClass="entr" presetSubtype="0"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anim calcmode="lin" valueType="num">
                                      <p:cBhvr>
                                        <p:cTn id="80" dur="500" fill="hold"/>
                                        <p:tgtEl>
                                          <p:spTgt spid="49"/>
                                        </p:tgtEl>
                                        <p:attrNameLst>
                                          <p:attrName>ppt_x</p:attrName>
                                        </p:attrNameLst>
                                      </p:cBhvr>
                                      <p:tavLst>
                                        <p:tav tm="0">
                                          <p:val>
                                            <p:strVal val="#ppt_x"/>
                                          </p:val>
                                        </p:tav>
                                        <p:tav tm="100000">
                                          <p:val>
                                            <p:strVal val="#ppt_x"/>
                                          </p:val>
                                        </p:tav>
                                      </p:tavLst>
                                    </p:anim>
                                    <p:anim calcmode="lin" valueType="num">
                                      <p:cBhvr>
                                        <p:cTn id="81" dur="500" fill="hold"/>
                                        <p:tgtEl>
                                          <p:spTgt spid="49"/>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anim calcmode="lin" valueType="num">
                                      <p:cBhvr>
                                        <p:cTn id="86" dur="500" fill="hold"/>
                                        <p:tgtEl>
                                          <p:spTgt spid="50"/>
                                        </p:tgtEl>
                                        <p:attrNameLst>
                                          <p:attrName>ppt_x</p:attrName>
                                        </p:attrNameLst>
                                      </p:cBhvr>
                                      <p:tavLst>
                                        <p:tav tm="0">
                                          <p:val>
                                            <p:strVal val="#ppt_x"/>
                                          </p:val>
                                        </p:tav>
                                        <p:tav tm="100000">
                                          <p:val>
                                            <p:strVal val="#ppt_x"/>
                                          </p:val>
                                        </p:tav>
                                      </p:tavLst>
                                    </p:anim>
                                    <p:anim calcmode="lin" valueType="num">
                                      <p:cBhvr>
                                        <p:cTn id="87" dur="500" fill="hold"/>
                                        <p:tgtEl>
                                          <p:spTgt spid="50"/>
                                        </p:tgtEl>
                                        <p:attrNameLst>
                                          <p:attrName>ppt_y</p:attrName>
                                        </p:attrNameLst>
                                      </p:cBhvr>
                                      <p:tavLst>
                                        <p:tav tm="0">
                                          <p:val>
                                            <p:strVal val="#ppt_y+.1"/>
                                          </p:val>
                                        </p:tav>
                                        <p:tav tm="100000">
                                          <p:val>
                                            <p:strVal val="#ppt_y"/>
                                          </p:val>
                                        </p:tav>
                                      </p:tavLst>
                                    </p:anim>
                                  </p:childTnLst>
                                </p:cTn>
                              </p:par>
                            </p:childTnLst>
                          </p:cTn>
                        </p:par>
                        <p:par>
                          <p:cTn id="88" fill="hold">
                            <p:stCondLst>
                              <p:cond delay="7000"/>
                            </p:stCondLst>
                            <p:childTnLst>
                              <p:par>
                                <p:cTn id="89" presetID="42" presetClass="entr" presetSubtype="0"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anim calcmode="lin" valueType="num">
                                      <p:cBhvr>
                                        <p:cTn id="92" dur="500" fill="hold"/>
                                        <p:tgtEl>
                                          <p:spTgt spid="51"/>
                                        </p:tgtEl>
                                        <p:attrNameLst>
                                          <p:attrName>ppt_x</p:attrName>
                                        </p:attrNameLst>
                                      </p:cBhvr>
                                      <p:tavLst>
                                        <p:tav tm="0">
                                          <p:val>
                                            <p:strVal val="#ppt_x"/>
                                          </p:val>
                                        </p:tav>
                                        <p:tav tm="100000">
                                          <p:val>
                                            <p:strVal val="#ppt_x"/>
                                          </p:val>
                                        </p:tav>
                                      </p:tavLst>
                                    </p:anim>
                                    <p:anim calcmode="lin" valueType="num">
                                      <p:cBhvr>
                                        <p:cTn id="93" dur="500" fill="hold"/>
                                        <p:tgtEl>
                                          <p:spTgt spid="51"/>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2" presetClass="entr" presetSubtype="4" fill="hold" nodeType="afterEffect">
                                  <p:stCondLst>
                                    <p:cond delay="0"/>
                                  </p:stCondLst>
                                  <p:childTnLst>
                                    <p:set>
                                      <p:cBhvr>
                                        <p:cTn id="96" dur="1" fill="hold">
                                          <p:stCondLst>
                                            <p:cond delay="0"/>
                                          </p:stCondLst>
                                        </p:cTn>
                                        <p:tgtEl>
                                          <p:spTgt spid="4">
                                            <p:txEl>
                                              <p:pRg st="2" end="2"/>
                                            </p:txEl>
                                          </p:spTgt>
                                        </p:tgtEl>
                                        <p:attrNameLst>
                                          <p:attrName>style.visibility</p:attrName>
                                        </p:attrNameLst>
                                      </p:cBhvr>
                                      <p:to>
                                        <p:strVal val="visible"/>
                                      </p:to>
                                    </p:set>
                                    <p:anim calcmode="lin" valueType="num">
                                      <p:cBhvr additive="base">
                                        <p:cTn id="9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000"/>
                            </p:stCondLst>
                            <p:childTnLst>
                              <p:par>
                                <p:cTn id="100" presetID="2" presetClass="entr" presetSubtype="4" fill="hold" nodeType="afterEffect">
                                  <p:stCondLst>
                                    <p:cond delay="0"/>
                                  </p:stCondLst>
                                  <p:childTnLst>
                                    <p:set>
                                      <p:cBhvr>
                                        <p:cTn id="101" dur="1" fill="hold">
                                          <p:stCondLst>
                                            <p:cond delay="0"/>
                                          </p:stCondLst>
                                        </p:cTn>
                                        <p:tgtEl>
                                          <p:spTgt spid="4">
                                            <p:txEl>
                                              <p:pRg st="4" end="4"/>
                                            </p:txEl>
                                          </p:spTgt>
                                        </p:tgtEl>
                                        <p:attrNameLst>
                                          <p:attrName>style.visibility</p:attrName>
                                        </p:attrNameLst>
                                      </p:cBhvr>
                                      <p:to>
                                        <p:strVal val="visible"/>
                                      </p:to>
                                    </p:set>
                                    <p:anim calcmode="lin" valueType="num">
                                      <p:cBhvr additive="base">
                                        <p:cTn id="10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Heavy-tailed Distribution of Flows</a:t>
            </a:r>
          </a:p>
        </p:txBody>
      </p:sp>
      <p:sp>
        <p:nvSpPr>
          <p:cNvPr id="7" name="Slide Number Placeholder 6"/>
          <p:cNvSpPr>
            <a:spLocks noGrp="1"/>
          </p:cNvSpPr>
          <p:nvPr>
            <p:ph type="sldNum" sz="quarter" idx="12"/>
          </p:nvPr>
        </p:nvSpPr>
        <p:spPr/>
        <p:txBody>
          <a:bodyPr/>
          <a:lstStyle/>
          <a:p>
            <a:fld id="{76A24A3C-1A67-456D-B525-A9BEE51E7E0D}" type="slidenum">
              <a:rPr lang="en-US" smtClean="0"/>
              <a:t>50</a:t>
            </a:fld>
            <a:endParaRPr lang="en-US" dirty="0"/>
          </a:p>
        </p:txBody>
      </p:sp>
      <p:pic>
        <p:nvPicPr>
          <p:cNvPr id="8" name="Content Placeholder 7">
            <a:extLst>
              <a:ext uri="{FF2B5EF4-FFF2-40B4-BE49-F238E27FC236}">
                <a16:creationId xmlns:a16="http://schemas.microsoft.com/office/drawing/2014/main" id="{724B9499-9CA3-43FF-A15A-E1DE91B1CB17}"/>
              </a:ext>
            </a:extLst>
          </p:cNvPr>
          <p:cNvPicPr>
            <a:picLocks noGrp="1" noChangeAspect="1"/>
          </p:cNvPicPr>
          <p:nvPr>
            <p:ph idx="1"/>
          </p:nvPr>
        </p:nvPicPr>
        <p:blipFill rotWithShape="1">
          <a:blip r:embed="rId3"/>
          <a:srcRect l="3394" t="103" r="-3394" b="-103"/>
          <a:stretch/>
        </p:blipFill>
        <p:spPr>
          <a:xfrm>
            <a:off x="4197096" y="1280160"/>
            <a:ext cx="8233208" cy="4997450"/>
          </a:xfrm>
          <a:prstGeom prst="rect">
            <a:avLst/>
          </a:prstGeom>
        </p:spPr>
      </p:pic>
      <p:sp>
        <p:nvSpPr>
          <p:cNvPr id="6" name="Content Placeholder 5">
            <a:extLst>
              <a:ext uri="{FF2B5EF4-FFF2-40B4-BE49-F238E27FC236}">
                <a16:creationId xmlns:a16="http://schemas.microsoft.com/office/drawing/2014/main" id="{D89DFB6A-8DAF-4C11-B46D-0DAC9E3F0D3C}"/>
              </a:ext>
            </a:extLst>
          </p:cNvPr>
          <p:cNvSpPr txBox="1">
            <a:spLocks/>
          </p:cNvSpPr>
          <p:nvPr/>
        </p:nvSpPr>
        <p:spPr>
          <a:xfrm>
            <a:off x="0" y="1206621"/>
            <a:ext cx="4366260" cy="4996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Flow size distribution is heavy-tailed</a:t>
            </a:r>
          </a:p>
          <a:p>
            <a:pPr lvl="1"/>
            <a:r>
              <a:rPr lang="en-US" sz="2800" dirty="0"/>
              <a:t>Cloud DCs:</a:t>
            </a:r>
          </a:p>
          <a:p>
            <a:pPr lvl="2"/>
            <a:r>
              <a:rPr lang="en-US" dirty="0"/>
              <a:t>Alizadeh et. al SIGCOMM 2011</a:t>
            </a:r>
          </a:p>
          <a:p>
            <a:pPr lvl="2"/>
            <a:r>
              <a:rPr lang="en-US" dirty="0"/>
              <a:t>Greenberg et. al</a:t>
            </a:r>
            <a:br>
              <a:rPr lang="en-US" dirty="0"/>
            </a:br>
            <a:r>
              <a:rPr lang="en-US" dirty="0"/>
              <a:t>SIGCOMM 2009</a:t>
            </a:r>
          </a:p>
          <a:p>
            <a:pPr lvl="1"/>
            <a:r>
              <a:rPr lang="en-US" sz="2800" dirty="0"/>
              <a:t>Internet Backbone:</a:t>
            </a:r>
          </a:p>
          <a:p>
            <a:pPr lvl="2"/>
            <a:r>
              <a:rPr lang="en-US" dirty="0"/>
              <a:t>MAWI Wide project</a:t>
            </a:r>
            <a:br>
              <a:rPr lang="en-US" dirty="0"/>
            </a:br>
            <a:r>
              <a:rPr lang="en-US" dirty="0"/>
              <a:t>USENIX 2000</a:t>
            </a:r>
          </a:p>
          <a:p>
            <a:pPr lvl="1"/>
            <a:r>
              <a:rPr lang="en-US" sz="2800" dirty="0"/>
              <a:t>Enterprise DCs:</a:t>
            </a:r>
          </a:p>
          <a:p>
            <a:pPr lvl="2"/>
            <a:r>
              <a:rPr lang="en-US" dirty="0"/>
              <a:t>Our measurements in NYC DoE DC (HPSR`13) </a:t>
            </a:r>
            <a:r>
              <a:rPr lang="en-US" dirty="0">
                <a:sym typeface="Wingdings" panose="05000000000000000000" pitchFamily="2" charset="2"/>
              </a:rPr>
              <a:t></a:t>
            </a:r>
            <a:endParaRPr lang="en-US" dirty="0"/>
          </a:p>
        </p:txBody>
      </p:sp>
      <p:sp>
        <p:nvSpPr>
          <p:cNvPr id="3" name="TextBox 2">
            <a:extLst>
              <a:ext uri="{FF2B5EF4-FFF2-40B4-BE49-F238E27FC236}">
                <a16:creationId xmlns:a16="http://schemas.microsoft.com/office/drawing/2014/main" id="{AAF99736-7027-44DC-9533-B336B599EE7B}"/>
              </a:ext>
            </a:extLst>
          </p:cNvPr>
          <p:cNvSpPr txBox="1"/>
          <p:nvPr/>
        </p:nvSpPr>
        <p:spPr>
          <a:xfrm>
            <a:off x="7955282" y="970588"/>
            <a:ext cx="678391" cy="461665"/>
          </a:xfrm>
          <a:prstGeom prst="rect">
            <a:avLst/>
          </a:prstGeom>
          <a:noFill/>
        </p:spPr>
        <p:txBody>
          <a:bodyPr wrap="none" rtlCol="0">
            <a:spAutoFit/>
          </a:bodyPr>
          <a:lstStyle/>
          <a:p>
            <a:r>
              <a:rPr lang="en-US" sz="2400" b="1" dirty="0"/>
              <a:t>CDF</a:t>
            </a:r>
          </a:p>
        </p:txBody>
      </p:sp>
      <p:sp>
        <p:nvSpPr>
          <p:cNvPr id="9" name="TextBox 8">
            <a:extLst>
              <a:ext uri="{FF2B5EF4-FFF2-40B4-BE49-F238E27FC236}">
                <a16:creationId xmlns:a16="http://schemas.microsoft.com/office/drawing/2014/main" id="{19F34DDF-09BB-4B9C-904B-C843DC6683C5}"/>
              </a:ext>
            </a:extLst>
          </p:cNvPr>
          <p:cNvSpPr txBox="1"/>
          <p:nvPr/>
        </p:nvSpPr>
        <p:spPr>
          <a:xfrm>
            <a:off x="7204242" y="6351149"/>
            <a:ext cx="2103140" cy="369332"/>
          </a:xfrm>
          <a:prstGeom prst="rect">
            <a:avLst/>
          </a:prstGeom>
          <a:noFill/>
        </p:spPr>
        <p:txBody>
          <a:bodyPr wrap="none" rtlCol="0">
            <a:spAutoFit/>
          </a:bodyPr>
          <a:lstStyle/>
          <a:p>
            <a:r>
              <a:rPr lang="en-US" dirty="0"/>
              <a:t>Taken from [EDC`13]</a:t>
            </a:r>
          </a:p>
        </p:txBody>
      </p:sp>
    </p:spTree>
    <p:extLst>
      <p:ext uri="{BB962C8B-B14F-4D97-AF65-F5344CB8AC3E}">
        <p14:creationId xmlns:p14="http://schemas.microsoft.com/office/powerpoint/2010/main" val="2880014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Spotlight: Weighted Load Balancing</a:t>
            </a:r>
          </a:p>
        </p:txBody>
      </p:sp>
      <p:sp>
        <p:nvSpPr>
          <p:cNvPr id="7" name="Slide Number Placeholder 6"/>
          <p:cNvSpPr>
            <a:spLocks noGrp="1"/>
          </p:cNvSpPr>
          <p:nvPr>
            <p:ph type="sldNum" sz="quarter" idx="12"/>
          </p:nvPr>
        </p:nvSpPr>
        <p:spPr/>
        <p:txBody>
          <a:bodyPr/>
          <a:lstStyle/>
          <a:p>
            <a:fld id="{76A24A3C-1A67-456D-B525-A9BEE51E7E0D}" type="slidenum">
              <a:rPr lang="en-US" smtClean="0"/>
              <a:t>51</a:t>
            </a:fld>
            <a:endParaRPr lang="en-US" dirty="0"/>
          </a:p>
        </p:txBody>
      </p:sp>
      <p:sp>
        <p:nvSpPr>
          <p:cNvPr id="10" name="Text Placeholder 1">
            <a:extLst>
              <a:ext uri="{FF2B5EF4-FFF2-40B4-BE49-F238E27FC236}">
                <a16:creationId xmlns:a16="http://schemas.microsoft.com/office/drawing/2014/main" id="{D9CABC98-488F-4162-8D16-1223B07B3395}"/>
              </a:ext>
            </a:extLst>
          </p:cNvPr>
          <p:cNvSpPr txBox="1">
            <a:spLocks/>
          </p:cNvSpPr>
          <p:nvPr/>
        </p:nvSpPr>
        <p:spPr>
          <a:xfrm>
            <a:off x="368136" y="1045028"/>
            <a:ext cx="6370372" cy="5431971"/>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r>
              <a:rPr kumimoji="0" lang="en-US" sz="2800" b="0" i="0" u="none" strike="noStrike" kern="1200" cap="none" spc="0" normalizeH="0" baseline="0" noProof="0" dirty="0">
                <a:ln>
                  <a:noFill/>
                </a:ln>
                <a:solidFill>
                  <a:sysClr val="windowText" lastClr="000000"/>
                </a:solidFill>
                <a:effectLst/>
                <a:uLnTx/>
                <a:uFillTx/>
                <a:latin typeface="Arial"/>
              </a:rPr>
              <a:t>A light-weight service is</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installed on DIPs to</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periodically estimate </a:t>
            </a:r>
            <a:r>
              <a:rPr kumimoji="0" lang="en-US" sz="2800" b="0" i="0" u="none" strike="noStrike" kern="1200" cap="none" spc="0" normalizeH="0" baseline="0" noProof="0" dirty="0" err="1">
                <a:ln>
                  <a:noFill/>
                </a:ln>
                <a:solidFill>
                  <a:sysClr val="windowText" lastClr="000000"/>
                </a:solidFill>
                <a:effectLst/>
                <a:uLnTx/>
                <a:uFillTx/>
                <a:latin typeface="Arial"/>
              </a:rPr>
              <a:t>DIPs’</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available capacity</a:t>
            </a:r>
            <a:r>
              <a:rPr kumimoji="0" lang="en-US" sz="2800" b="0" i="0" u="none" strike="noStrike" kern="1200" cap="none" spc="0" normalizeH="0" noProof="0" dirty="0">
                <a:ln>
                  <a:noFill/>
                </a:ln>
                <a:solidFill>
                  <a:sysClr val="windowText" lastClr="000000"/>
                </a:solidFill>
                <a:effectLst/>
                <a:uLnTx/>
                <a:uFillTx/>
                <a:latin typeface="Arial"/>
              </a:rPr>
              <a:t> and</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send them to </a:t>
            </a:r>
            <a:r>
              <a:rPr lang="en-US" sz="2800" noProof="0" dirty="0">
                <a:solidFill>
                  <a:sysClr val="windowText" lastClr="000000"/>
                </a:solidFill>
                <a:latin typeface="Arial"/>
              </a:rPr>
              <a:t>a</a:t>
            </a:r>
            <a:r>
              <a:rPr lang="en-US" sz="2800" dirty="0">
                <a:solidFill>
                  <a:sysClr val="windowText" lastClr="000000"/>
                </a:solidFill>
                <a:latin typeface="Arial"/>
              </a:rPr>
              <a:t> </a:t>
            </a:r>
            <a:r>
              <a:rPr kumimoji="0" lang="en-US" sz="2800" b="0" i="0" u="none" strike="noStrike" kern="1200" cap="none" spc="0" normalizeH="0" baseline="0" noProof="0" dirty="0">
                <a:ln>
                  <a:noFill/>
                </a:ln>
                <a:solidFill>
                  <a:sysClr val="windowText" lastClr="000000"/>
                </a:solidFill>
                <a:effectLst/>
                <a:uLnTx/>
                <a:uFillTx/>
                <a:latin typeface="Arial"/>
              </a:rPr>
              <a:t>controller</a:t>
            </a:r>
          </a:p>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a:endParaRPr>
          </a:p>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r>
              <a:rPr kumimoji="0" lang="en-US" sz="2800" b="0" i="0" u="none" strike="noStrike" kern="1200" cap="none" spc="0" normalizeH="0" baseline="0" noProof="0" dirty="0">
                <a:ln>
                  <a:noFill/>
                </a:ln>
                <a:solidFill>
                  <a:sysClr val="windowText" lastClr="000000"/>
                </a:solidFill>
                <a:effectLst/>
                <a:uLnTx/>
                <a:uFillTx/>
                <a:latin typeface="Arial"/>
              </a:rPr>
              <a:t>Controller uses available capacities to calculate</a:t>
            </a:r>
            <a:r>
              <a:rPr kumimoji="0" lang="en-US" sz="2800" b="0" i="0" u="none" strike="noStrike" kern="1200" cap="none" spc="0" normalizeH="0" noProof="0" dirty="0">
                <a:ln>
                  <a:noFill/>
                </a:ln>
                <a:solidFill>
                  <a:sysClr val="windowText" lastClr="000000"/>
                </a:solidFill>
                <a:effectLst/>
                <a:uLnTx/>
                <a:uFillTx/>
                <a:latin typeface="Arial"/>
              </a:rPr>
              <a:t> new weights for DIPs and distributes the weights to load balancers</a:t>
            </a:r>
            <a:endParaRPr kumimoji="0" lang="en-US" sz="2800" b="0" i="0" u="none" strike="noStrike" kern="1200" cap="none" spc="0" normalizeH="0" baseline="0" noProof="0" dirty="0">
              <a:ln>
                <a:noFill/>
              </a:ln>
              <a:solidFill>
                <a:sysClr val="windowText" lastClr="000000"/>
              </a:solidFill>
              <a:effectLst/>
              <a:uLnTx/>
              <a:uFillTx/>
              <a:latin typeface="Arial"/>
            </a:endParaRPr>
          </a:p>
        </p:txBody>
      </p:sp>
      <p:sp>
        <p:nvSpPr>
          <p:cNvPr id="37" name="Rectangle 36">
            <a:extLst>
              <a:ext uri="{FF2B5EF4-FFF2-40B4-BE49-F238E27FC236}">
                <a16:creationId xmlns:a16="http://schemas.microsoft.com/office/drawing/2014/main" id="{649F7CF7-C01D-4B45-BD19-50204C65B944}"/>
              </a:ext>
            </a:extLst>
          </p:cNvPr>
          <p:cNvSpPr/>
          <p:nvPr/>
        </p:nvSpPr>
        <p:spPr>
          <a:xfrm>
            <a:off x="5453492" y="1056654"/>
            <a:ext cx="1285016" cy="86067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a:ea typeface="+mn-ea"/>
                <a:cs typeface="+mn-cs"/>
              </a:rPr>
              <a:t>Controller</a:t>
            </a:r>
          </a:p>
        </p:txBody>
      </p:sp>
      <p:grpSp>
        <p:nvGrpSpPr>
          <p:cNvPr id="22" name="Group 21">
            <a:extLst>
              <a:ext uri="{FF2B5EF4-FFF2-40B4-BE49-F238E27FC236}">
                <a16:creationId xmlns:a16="http://schemas.microsoft.com/office/drawing/2014/main" id="{103DA6EB-989B-499A-AABF-35ED81315BB7}"/>
              </a:ext>
            </a:extLst>
          </p:cNvPr>
          <p:cNvGrpSpPr/>
          <p:nvPr/>
        </p:nvGrpSpPr>
        <p:grpSpPr>
          <a:xfrm>
            <a:off x="8537151" y="3086580"/>
            <a:ext cx="1703110" cy="3564508"/>
            <a:chOff x="7480852" y="3340571"/>
            <a:chExt cx="490331" cy="1098080"/>
          </a:xfrm>
        </p:grpSpPr>
        <p:pic>
          <p:nvPicPr>
            <p:cNvPr id="23" name="Picture 22">
              <a:extLst>
                <a:ext uri="{FF2B5EF4-FFF2-40B4-BE49-F238E27FC236}">
                  <a16:creationId xmlns:a16="http://schemas.microsoft.com/office/drawing/2014/main" id="{81D26626-3C3D-401A-B62B-ABAF4BD9A89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4" name="Rectangle 23">
              <a:extLst>
                <a:ext uri="{FF2B5EF4-FFF2-40B4-BE49-F238E27FC236}">
                  <a16:creationId xmlns:a16="http://schemas.microsoft.com/office/drawing/2014/main" id="{1B8C592A-E04A-45C8-A05D-7C3AF4F4CDAE}"/>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5" name="Picture 24">
              <a:extLst>
                <a:ext uri="{FF2B5EF4-FFF2-40B4-BE49-F238E27FC236}">
                  <a16:creationId xmlns:a16="http://schemas.microsoft.com/office/drawing/2014/main" id="{AB1BDE30-1F66-4892-9F3B-07C2DD6BB3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26" name="Picture 25">
            <a:extLst>
              <a:ext uri="{FF2B5EF4-FFF2-40B4-BE49-F238E27FC236}">
                <a16:creationId xmlns:a16="http://schemas.microsoft.com/office/drawing/2014/main" id="{B60F0D5C-9BF5-4857-A111-DD74B1E879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441562" y="2968275"/>
            <a:ext cx="447375" cy="459224"/>
          </a:xfrm>
          <a:prstGeom prst="rect">
            <a:avLst/>
          </a:prstGeom>
        </p:spPr>
      </p:pic>
      <p:sp>
        <p:nvSpPr>
          <p:cNvPr id="2" name="Rectangle 1">
            <a:extLst>
              <a:ext uri="{FF2B5EF4-FFF2-40B4-BE49-F238E27FC236}">
                <a16:creationId xmlns:a16="http://schemas.microsoft.com/office/drawing/2014/main" id="{4A96FF85-555A-4D6F-B455-CE747727F945}"/>
              </a:ext>
            </a:extLst>
          </p:cNvPr>
          <p:cNvSpPr/>
          <p:nvPr/>
        </p:nvSpPr>
        <p:spPr>
          <a:xfrm>
            <a:off x="7451657" y="3607541"/>
            <a:ext cx="1085491" cy="30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Utililization</a:t>
            </a:r>
            <a:endParaRPr lang="en-US" sz="1400" dirty="0"/>
          </a:p>
        </p:txBody>
      </p:sp>
      <p:pic>
        <p:nvPicPr>
          <p:cNvPr id="45" name="Picture 44">
            <a:extLst>
              <a:ext uri="{FF2B5EF4-FFF2-40B4-BE49-F238E27FC236}">
                <a16:creationId xmlns:a16="http://schemas.microsoft.com/office/drawing/2014/main" id="{BCE7C0FF-32B7-4AFA-B2DC-136D0329EB3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58026" y="2968275"/>
            <a:ext cx="447375" cy="459224"/>
          </a:xfrm>
          <a:prstGeom prst="rect">
            <a:avLst/>
          </a:prstGeom>
        </p:spPr>
      </p:pic>
      <p:pic>
        <p:nvPicPr>
          <p:cNvPr id="46" name="Picture 45">
            <a:extLst>
              <a:ext uri="{FF2B5EF4-FFF2-40B4-BE49-F238E27FC236}">
                <a16:creationId xmlns:a16="http://schemas.microsoft.com/office/drawing/2014/main" id="{6EE030B4-B2B8-4A72-A88D-64B67EF3AC3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005774" y="2968275"/>
            <a:ext cx="447375" cy="459224"/>
          </a:xfrm>
          <a:prstGeom prst="rect">
            <a:avLst/>
          </a:prstGeom>
        </p:spPr>
      </p:pic>
      <p:pic>
        <p:nvPicPr>
          <p:cNvPr id="47" name="Picture 46">
            <a:extLst>
              <a:ext uri="{FF2B5EF4-FFF2-40B4-BE49-F238E27FC236}">
                <a16:creationId xmlns:a16="http://schemas.microsoft.com/office/drawing/2014/main" id="{5EB0AD81-7F09-4BD4-B749-46BAFAB80F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653522" y="2968275"/>
            <a:ext cx="447375" cy="459224"/>
          </a:xfrm>
          <a:prstGeom prst="rect">
            <a:avLst/>
          </a:prstGeom>
        </p:spPr>
      </p:pic>
      <p:sp>
        <p:nvSpPr>
          <p:cNvPr id="48" name="Rectangle 47">
            <a:extLst>
              <a:ext uri="{FF2B5EF4-FFF2-40B4-BE49-F238E27FC236}">
                <a16:creationId xmlns:a16="http://schemas.microsoft.com/office/drawing/2014/main" id="{65407B6D-7E66-4284-BEFE-D6122A56EBD6}"/>
              </a:ext>
            </a:extLst>
          </p:cNvPr>
          <p:cNvSpPr/>
          <p:nvPr/>
        </p:nvSpPr>
        <p:spPr>
          <a:xfrm>
            <a:off x="7451656" y="3942152"/>
            <a:ext cx="1085491" cy="30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Utililization</a:t>
            </a:r>
            <a:endParaRPr lang="en-US" sz="1400" dirty="0"/>
          </a:p>
        </p:txBody>
      </p:sp>
      <p:sp>
        <p:nvSpPr>
          <p:cNvPr id="3" name="TextBox 2">
            <a:extLst>
              <a:ext uri="{FF2B5EF4-FFF2-40B4-BE49-F238E27FC236}">
                <a16:creationId xmlns:a16="http://schemas.microsoft.com/office/drawing/2014/main" id="{26EECFC7-4725-4459-91BD-356EA6C8EBB0}"/>
              </a:ext>
            </a:extLst>
          </p:cNvPr>
          <p:cNvSpPr txBox="1"/>
          <p:nvPr/>
        </p:nvSpPr>
        <p:spPr>
          <a:xfrm rot="5400000">
            <a:off x="8258851" y="4173256"/>
            <a:ext cx="461010" cy="584775"/>
          </a:xfrm>
          <a:prstGeom prst="rect">
            <a:avLst/>
          </a:prstGeom>
          <a:noFill/>
        </p:spPr>
        <p:txBody>
          <a:bodyPr wrap="square" rtlCol="0">
            <a:spAutoFit/>
          </a:bodyPr>
          <a:lstStyle/>
          <a:p>
            <a:r>
              <a:rPr lang="en-US" sz="3200" b="1" dirty="0"/>
              <a:t>…</a:t>
            </a:r>
            <a:endParaRPr lang="en-US" b="1" dirty="0"/>
          </a:p>
        </p:txBody>
      </p:sp>
      <p:sp>
        <p:nvSpPr>
          <p:cNvPr id="49" name="TextBox 48">
            <a:extLst>
              <a:ext uri="{FF2B5EF4-FFF2-40B4-BE49-F238E27FC236}">
                <a16:creationId xmlns:a16="http://schemas.microsoft.com/office/drawing/2014/main" id="{FAE0D4E8-6287-4F3A-9830-AF18642D63EB}"/>
              </a:ext>
            </a:extLst>
          </p:cNvPr>
          <p:cNvSpPr txBox="1"/>
          <p:nvPr/>
        </p:nvSpPr>
        <p:spPr>
          <a:xfrm>
            <a:off x="9871320" y="2780850"/>
            <a:ext cx="461010" cy="584775"/>
          </a:xfrm>
          <a:prstGeom prst="rect">
            <a:avLst/>
          </a:prstGeom>
          <a:noFill/>
        </p:spPr>
        <p:txBody>
          <a:bodyPr wrap="square" rtlCol="0">
            <a:spAutoFit/>
          </a:bodyPr>
          <a:lstStyle/>
          <a:p>
            <a:r>
              <a:rPr lang="en-US" sz="3200" b="1" dirty="0"/>
              <a:t>…</a:t>
            </a:r>
            <a:endParaRPr lang="en-US" b="1" dirty="0"/>
          </a:p>
        </p:txBody>
      </p:sp>
      <p:cxnSp>
        <p:nvCxnSpPr>
          <p:cNvPr id="8" name="Straight Arrow Connector 7">
            <a:extLst>
              <a:ext uri="{FF2B5EF4-FFF2-40B4-BE49-F238E27FC236}">
                <a16:creationId xmlns:a16="http://schemas.microsoft.com/office/drawing/2014/main" id="{4BED140F-40F1-4572-8CC7-8B21A8BF1EF5}"/>
              </a:ext>
            </a:extLst>
          </p:cNvPr>
          <p:cNvCxnSpPr>
            <a:cxnSpLocks/>
            <a:stCxn id="4" idx="0"/>
            <a:endCxn id="26" idx="0"/>
          </p:cNvCxnSpPr>
          <p:nvPr/>
        </p:nvCxnSpPr>
        <p:spPr>
          <a:xfrm>
            <a:off x="7364730" y="1836420"/>
            <a:ext cx="1300520"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33F9BD3-76D8-47E9-843E-99A3042E56FB}"/>
              </a:ext>
            </a:extLst>
          </p:cNvPr>
          <p:cNvCxnSpPr>
            <a:cxnSpLocks/>
            <a:stCxn id="4" idx="0"/>
            <a:endCxn id="45" idx="0"/>
          </p:cNvCxnSpPr>
          <p:nvPr/>
        </p:nvCxnSpPr>
        <p:spPr>
          <a:xfrm>
            <a:off x="7364730" y="1836420"/>
            <a:ext cx="3216984"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0662FDC-4B20-4D4B-9056-FE4C0D31CB2A}"/>
              </a:ext>
            </a:extLst>
          </p:cNvPr>
          <p:cNvCxnSpPr>
            <a:cxnSpLocks/>
            <a:stCxn id="4" idx="0"/>
            <a:endCxn id="46" idx="0"/>
          </p:cNvCxnSpPr>
          <p:nvPr/>
        </p:nvCxnSpPr>
        <p:spPr>
          <a:xfrm>
            <a:off x="7364730" y="1836420"/>
            <a:ext cx="3864732"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6E6D80C-FF4D-4B16-A39D-C47E571FF379}"/>
              </a:ext>
            </a:extLst>
          </p:cNvPr>
          <p:cNvCxnSpPr>
            <a:cxnSpLocks/>
            <a:stCxn id="4" idx="0"/>
            <a:endCxn id="47" idx="0"/>
          </p:cNvCxnSpPr>
          <p:nvPr/>
        </p:nvCxnSpPr>
        <p:spPr>
          <a:xfrm>
            <a:off x="7364730" y="1836420"/>
            <a:ext cx="4512480"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F90B8369-621C-4EB7-B69C-CFEEE98A6BEB}"/>
              </a:ext>
            </a:extLst>
          </p:cNvPr>
          <p:cNvSpPr/>
          <p:nvPr/>
        </p:nvSpPr>
        <p:spPr>
          <a:xfrm>
            <a:off x="6454140" y="1836420"/>
            <a:ext cx="1821180"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Weights</a:t>
            </a:r>
          </a:p>
        </p:txBody>
      </p:sp>
    </p:spTree>
    <p:extLst>
      <p:ext uri="{BB962C8B-B14F-4D97-AF65-F5344CB8AC3E}">
        <p14:creationId xmlns:p14="http://schemas.microsoft.com/office/powerpoint/2010/main" val="29792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grpId="2" nodeType="afterEffect">
                                  <p:stCondLst>
                                    <p:cond delay="0"/>
                                  </p:stCondLst>
                                  <p:childTnLst>
                                    <p:animMotion origin="layout" path="M 8.33333E-7 3.7037E-7 L -0.06393 -0.26875 " pathEditMode="relative" rAng="0" ptsTypes="AA">
                                      <p:cBhvr>
                                        <p:cTn id="18" dur="2000" fill="hold"/>
                                        <p:tgtEl>
                                          <p:spTgt spid="2"/>
                                        </p:tgtEl>
                                        <p:attrNameLst>
                                          <p:attrName>ppt_x</p:attrName>
                                          <p:attrName>ppt_y</p:attrName>
                                        </p:attrNameLst>
                                      </p:cBhvr>
                                      <p:rCtr x="-3203" y="-13449"/>
                                    </p:animMotion>
                                  </p:childTnLst>
                                </p:cTn>
                              </p:par>
                            </p:childTnLst>
                          </p:cTn>
                        </p:par>
                        <p:par>
                          <p:cTn id="19" fill="hold">
                            <p:stCondLst>
                              <p:cond delay="2000"/>
                            </p:stCondLst>
                            <p:childTnLst>
                              <p:par>
                                <p:cTn id="20" presetID="42" presetClass="path" presetSubtype="0" accel="50000" decel="50000" fill="hold" grpId="2" nodeType="afterEffect">
                                  <p:stCondLst>
                                    <p:cond delay="0"/>
                                  </p:stCondLst>
                                  <p:childTnLst>
                                    <p:animMotion origin="layout" path="M 8.33333E-7 -2.22222E-6 L -0.15573 -0.29722 " pathEditMode="relative" rAng="0" ptsTypes="AA">
                                      <p:cBhvr>
                                        <p:cTn id="21" dur="2000" fill="hold"/>
                                        <p:tgtEl>
                                          <p:spTgt spid="48"/>
                                        </p:tgtEl>
                                        <p:attrNameLst>
                                          <p:attrName>ppt_x</p:attrName>
                                          <p:attrName>ppt_y</p:attrName>
                                        </p:attrNameLst>
                                      </p:cBhvr>
                                      <p:rCtr x="-7786" y="-14861"/>
                                    </p:animMotion>
                                  </p:childTnLst>
                                </p:cTn>
                              </p:par>
                            </p:childTnLst>
                          </p:cTn>
                        </p:par>
                        <p:par>
                          <p:cTn id="22" fill="hold">
                            <p:stCondLst>
                              <p:cond delay="4000"/>
                            </p:stCondLst>
                            <p:childTnLst>
                              <p:par>
                                <p:cTn id="23" presetID="42" presetClass="path" presetSubtype="0" accel="50000" decel="50000" fill="hold" grpId="2" nodeType="afterEffect">
                                  <p:stCondLst>
                                    <p:cond delay="0"/>
                                  </p:stCondLst>
                                  <p:childTnLst>
                                    <p:animMotion origin="layout" path="M -3.95833E-6 2.59259E-6 L -0.27122 -0.3544 " pathEditMode="relative" rAng="0" ptsTypes="AA">
                                      <p:cBhvr>
                                        <p:cTn id="24" dur="2000" fill="hold"/>
                                        <p:tgtEl>
                                          <p:spTgt spid="3"/>
                                        </p:tgtEl>
                                        <p:attrNameLst>
                                          <p:attrName>ppt_x</p:attrName>
                                          <p:attrName>ppt_y</p:attrName>
                                        </p:attrNameLst>
                                      </p:cBhvr>
                                      <p:rCtr x="-13568" y="-17731"/>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10">
                                            <p:txEl>
                                              <p:pRg st="2" end="2"/>
                                            </p:txEl>
                                          </p:spTgt>
                                        </p:tgtEl>
                                        <p:attrNameLst>
                                          <p:attrName>style.visibility</p:attrName>
                                        </p:attrNameLst>
                                      </p:cBhvr>
                                      <p:to>
                                        <p:strVal val="visible"/>
                                      </p:to>
                                    </p:set>
                                    <p:animEffect transition="in" filter="fade">
                                      <p:cBhvr>
                                        <p:cTn id="36" dur="500"/>
                                        <p:tgtEl>
                                          <p:spTgt spid="1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48" grpId="0" animBg="1"/>
      <p:bldP spid="48" grpId="1" animBg="1"/>
      <p:bldP spid="48" grpId="2" animBg="1"/>
      <p:bldP spid="3" grpId="0"/>
      <p:bldP spid="3" grpId="1"/>
      <p:bldP spid="3" grpId="2"/>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4557" y="1206621"/>
            <a:ext cx="7903143" cy="4996627"/>
          </a:xfrm>
        </p:spPr>
        <p:txBody>
          <a:bodyPr>
            <a:normAutofit fontScale="92500"/>
          </a:bodyPr>
          <a:lstStyle/>
          <a:p>
            <a:r>
              <a:rPr lang="en-US" sz="3200" dirty="0"/>
              <a:t>Dispatch new flows to DIPs in proportion to DIPs available capacity</a:t>
            </a:r>
          </a:p>
          <a:p>
            <a:endParaRPr lang="en-US" sz="3200" dirty="0"/>
          </a:p>
          <a:p>
            <a:r>
              <a:rPr lang="en-US" sz="3200" dirty="0"/>
              <a:t>Challenges:</a:t>
            </a:r>
          </a:p>
          <a:p>
            <a:pPr lvl="1"/>
            <a:r>
              <a:rPr lang="en-US" sz="2800" dirty="0"/>
              <a:t>How to estimate </a:t>
            </a:r>
            <a:r>
              <a:rPr lang="en-US" sz="2800" dirty="0" err="1"/>
              <a:t>DIPs’</a:t>
            </a:r>
            <a:r>
              <a:rPr lang="en-US" sz="2800" dirty="0"/>
              <a:t> available capacity?</a:t>
            </a:r>
          </a:p>
          <a:p>
            <a:pPr lvl="2"/>
            <a:r>
              <a:rPr lang="en-US" sz="2400" dirty="0"/>
              <a:t>What metric should be used to estimate the available capacity?</a:t>
            </a:r>
          </a:p>
          <a:p>
            <a:pPr lvl="1"/>
            <a:r>
              <a:rPr lang="en-US" sz="2800" dirty="0"/>
              <a:t>How to use this information in load balancers?</a:t>
            </a:r>
          </a:p>
          <a:p>
            <a:pPr lvl="2"/>
            <a:r>
              <a:rPr lang="en-US" sz="2400" dirty="0"/>
              <a:t>How new flows are assigned to DIPs?</a:t>
            </a:r>
          </a:p>
          <a:p>
            <a:pPr lvl="1"/>
            <a:r>
              <a:rPr lang="en-US" sz="2800" dirty="0"/>
              <a:t>How to maintain the connection affinity (AKA PCC)?</a:t>
            </a:r>
          </a:p>
          <a:p>
            <a:pPr lvl="2"/>
            <a:r>
              <a:rPr lang="en-US" sz="2400" dirty="0"/>
              <a:t>How do we make sure existing connections get routed to already-assigned DIPs?</a:t>
            </a:r>
          </a:p>
          <a:p>
            <a:pPr marL="0" indent="0">
              <a:buNone/>
            </a:pPr>
            <a:endParaRPr lang="en-US" sz="3200" dirty="0"/>
          </a:p>
        </p:txBody>
      </p:sp>
      <p:sp>
        <p:nvSpPr>
          <p:cNvPr id="5" name="Title 4"/>
          <p:cNvSpPr>
            <a:spLocks noGrp="1"/>
          </p:cNvSpPr>
          <p:nvPr>
            <p:ph type="title"/>
          </p:nvPr>
        </p:nvSpPr>
        <p:spPr/>
        <p:txBody>
          <a:bodyPr/>
          <a:lstStyle/>
          <a:p>
            <a:r>
              <a:rPr lang="en-US" dirty="0"/>
              <a:t>Adaptive Weighted Flow Dispatching</a:t>
            </a:r>
          </a:p>
        </p:txBody>
      </p:sp>
      <p:sp>
        <p:nvSpPr>
          <p:cNvPr id="7" name="Slide Number Placeholder 6"/>
          <p:cNvSpPr>
            <a:spLocks noGrp="1"/>
          </p:cNvSpPr>
          <p:nvPr>
            <p:ph type="sldNum" sz="quarter" idx="12"/>
          </p:nvPr>
        </p:nvSpPr>
        <p:spPr/>
        <p:txBody>
          <a:bodyPr/>
          <a:lstStyle/>
          <a:p>
            <a:fld id="{76A24A3C-1A67-456D-B525-A9BEE51E7E0D}" type="slidenum">
              <a:rPr lang="en-US" smtClean="0"/>
              <a:t>52</a:t>
            </a:fld>
            <a:endParaRPr lang="en-US" dirty="0"/>
          </a:p>
        </p:txBody>
      </p:sp>
      <p:sp>
        <p:nvSpPr>
          <p:cNvPr id="8" name="Rectangle 7">
            <a:extLst>
              <a:ext uri="{FF2B5EF4-FFF2-40B4-BE49-F238E27FC236}">
                <a16:creationId xmlns:a16="http://schemas.microsoft.com/office/drawing/2014/main" id="{BD7CB64B-DCDA-456A-AA50-CB2B804894E4}"/>
              </a:ext>
            </a:extLst>
          </p:cNvPr>
          <p:cNvSpPr/>
          <p:nvPr/>
        </p:nvSpPr>
        <p:spPr>
          <a:xfrm>
            <a:off x="8789944" y="1103588"/>
            <a:ext cx="1285016" cy="86067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a:ea typeface="+mn-ea"/>
                <a:cs typeface="+mn-cs"/>
              </a:rPr>
              <a:t>Controller</a:t>
            </a:r>
          </a:p>
        </p:txBody>
      </p:sp>
      <p:grpSp>
        <p:nvGrpSpPr>
          <p:cNvPr id="9" name="Group 8">
            <a:extLst>
              <a:ext uri="{FF2B5EF4-FFF2-40B4-BE49-F238E27FC236}">
                <a16:creationId xmlns:a16="http://schemas.microsoft.com/office/drawing/2014/main" id="{05670735-9949-4142-B4EC-28852FB60A33}"/>
              </a:ext>
            </a:extLst>
          </p:cNvPr>
          <p:cNvGrpSpPr/>
          <p:nvPr/>
        </p:nvGrpSpPr>
        <p:grpSpPr>
          <a:xfrm>
            <a:off x="9336548" y="3019806"/>
            <a:ext cx="1703110" cy="3564508"/>
            <a:chOff x="7480852" y="3340571"/>
            <a:chExt cx="490331" cy="1098080"/>
          </a:xfrm>
        </p:grpSpPr>
        <p:pic>
          <p:nvPicPr>
            <p:cNvPr id="10" name="Picture 9">
              <a:extLst>
                <a:ext uri="{FF2B5EF4-FFF2-40B4-BE49-F238E27FC236}">
                  <a16:creationId xmlns:a16="http://schemas.microsoft.com/office/drawing/2014/main" id="{C9525DE3-F9A4-4868-BB05-46711784041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E1B40CD0-79A1-4E7D-BE19-F1D5CF27F8D6}"/>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2ECE3A93-8BC4-4FD2-8D6B-449E2E3CE73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13" name="Picture 12">
            <a:extLst>
              <a:ext uri="{FF2B5EF4-FFF2-40B4-BE49-F238E27FC236}">
                <a16:creationId xmlns:a16="http://schemas.microsoft.com/office/drawing/2014/main" id="{C541CDFE-107E-4D71-9251-55C494342AA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40959" y="2901501"/>
            <a:ext cx="447375" cy="459224"/>
          </a:xfrm>
          <a:prstGeom prst="rect">
            <a:avLst/>
          </a:prstGeom>
        </p:spPr>
      </p:pic>
      <p:cxnSp>
        <p:nvCxnSpPr>
          <p:cNvPr id="14" name="Straight Arrow Connector 13">
            <a:extLst>
              <a:ext uri="{FF2B5EF4-FFF2-40B4-BE49-F238E27FC236}">
                <a16:creationId xmlns:a16="http://schemas.microsoft.com/office/drawing/2014/main" id="{E3C7D9E2-6CE2-4954-9358-514A58C12D7B}"/>
              </a:ext>
            </a:extLst>
          </p:cNvPr>
          <p:cNvCxnSpPr>
            <a:cxnSpLocks/>
            <a:stCxn id="15" idx="0"/>
            <a:endCxn id="13" idx="0"/>
          </p:cNvCxnSpPr>
          <p:nvPr/>
        </p:nvCxnSpPr>
        <p:spPr>
          <a:xfrm>
            <a:off x="9462932" y="1915806"/>
            <a:ext cx="1715" cy="985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C3171AD-9E5A-41B6-A1E0-B3E5B0960199}"/>
              </a:ext>
            </a:extLst>
          </p:cNvPr>
          <p:cNvSpPr/>
          <p:nvPr/>
        </p:nvSpPr>
        <p:spPr>
          <a:xfrm>
            <a:off x="8552342" y="1915806"/>
            <a:ext cx="1821180"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Weights</a:t>
            </a:r>
          </a:p>
        </p:txBody>
      </p:sp>
    </p:spTree>
    <p:extLst>
      <p:ext uri="{BB962C8B-B14F-4D97-AF65-F5344CB8AC3E}">
        <p14:creationId xmlns:p14="http://schemas.microsoft.com/office/powerpoint/2010/main" val="33513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r>
              <a:rPr lang="en-US" sz="3200" dirty="0"/>
              <a:t>The processor model:</a:t>
            </a:r>
          </a:p>
          <a:p>
            <a:pPr lvl="1"/>
            <a:r>
              <a:rPr lang="en-US" sz="2800" dirty="0"/>
              <a:t>Resources:</a:t>
            </a:r>
          </a:p>
          <a:p>
            <a:pPr lvl="2"/>
            <a:r>
              <a:rPr lang="en-US" sz="2400" dirty="0"/>
              <a:t>CPU Cycles</a:t>
            </a:r>
          </a:p>
          <a:p>
            <a:pPr lvl="2"/>
            <a:r>
              <a:rPr lang="en-US" sz="2400" dirty="0"/>
              <a:t>Memory I/O rate</a:t>
            </a:r>
          </a:p>
          <a:p>
            <a:pPr lvl="2"/>
            <a:r>
              <a:rPr lang="en-US" sz="2400" dirty="0"/>
              <a:t>Network I/O rate</a:t>
            </a:r>
          </a:p>
          <a:p>
            <a:endParaRPr lang="en-US" sz="3200" dirty="0"/>
          </a:p>
          <a:p>
            <a:r>
              <a:rPr lang="en-US" sz="3200" dirty="0"/>
              <a:t>Available Capacity of a DIP is defined as:</a:t>
            </a:r>
          </a:p>
          <a:p>
            <a:pPr lvl="1"/>
            <a:r>
              <a:rPr lang="en-US" sz="2800" dirty="0"/>
              <a:t>Available capacity of highest-utilized resource</a:t>
            </a:r>
          </a:p>
          <a:p>
            <a:pPr lvl="1"/>
            <a:endParaRPr lang="en-US" sz="2800" dirty="0"/>
          </a:p>
          <a:p>
            <a:pPr lvl="1"/>
            <a:r>
              <a:rPr lang="en-US" sz="2800" dirty="0"/>
              <a:t>Input queue length can also be used to estimate the available capacity when we do not know which resource is the bottleneck</a:t>
            </a:r>
          </a:p>
        </p:txBody>
      </p:sp>
      <p:sp>
        <p:nvSpPr>
          <p:cNvPr id="5" name="Title 4"/>
          <p:cNvSpPr>
            <a:spLocks noGrp="1"/>
          </p:cNvSpPr>
          <p:nvPr>
            <p:ph type="title"/>
          </p:nvPr>
        </p:nvSpPr>
        <p:spPr/>
        <p:txBody>
          <a:bodyPr>
            <a:normAutofit/>
          </a:bodyPr>
          <a:lstStyle/>
          <a:p>
            <a:r>
              <a:rPr lang="en-US" dirty="0"/>
              <a:t>Estimation of Available Capacity</a:t>
            </a:r>
          </a:p>
        </p:txBody>
      </p:sp>
      <p:sp>
        <p:nvSpPr>
          <p:cNvPr id="7" name="Slide Number Placeholder 6"/>
          <p:cNvSpPr>
            <a:spLocks noGrp="1"/>
          </p:cNvSpPr>
          <p:nvPr>
            <p:ph type="sldNum" sz="quarter" idx="12"/>
          </p:nvPr>
        </p:nvSpPr>
        <p:spPr/>
        <p:txBody>
          <a:bodyPr/>
          <a:lstStyle/>
          <a:p>
            <a:fld id="{76A24A3C-1A67-456D-B525-A9BEE51E7E0D}" type="slidenum">
              <a:rPr lang="en-US" smtClean="0"/>
              <a:t>53</a:t>
            </a:fld>
            <a:endParaRPr lang="en-US" dirty="0"/>
          </a:p>
        </p:txBody>
      </p:sp>
      <p:pic>
        <p:nvPicPr>
          <p:cNvPr id="9" name="Picture 8">
            <a:extLst>
              <a:ext uri="{FF2B5EF4-FFF2-40B4-BE49-F238E27FC236}">
                <a16:creationId xmlns:a16="http://schemas.microsoft.com/office/drawing/2014/main" id="{5AB5C393-5BC6-4B0E-95E0-0ADD2199464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86602" y="1396420"/>
            <a:ext cx="7812240" cy="2604080"/>
          </a:xfrm>
          <a:prstGeom prst="rect">
            <a:avLst/>
          </a:prstGeom>
        </p:spPr>
      </p:pic>
    </p:spTree>
    <p:extLst>
      <p:ext uri="{BB962C8B-B14F-4D97-AF65-F5344CB8AC3E}">
        <p14:creationId xmlns:p14="http://schemas.microsoft.com/office/powerpoint/2010/main" val="128079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anim calcmode="lin" valueType="num">
                                      <p:cBhvr additive="base">
                                        <p:cTn id="1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 calcmode="lin" valueType="num">
                                      <p:cBhvr additive="base">
                                        <p:cTn id="1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97920" y="1218911"/>
            <a:ext cx="10503974" cy="1465806"/>
          </a:xfrm>
        </p:spPr>
        <p:txBody>
          <a:bodyPr>
            <a:normAutofit/>
          </a:bodyPr>
          <a:lstStyle/>
          <a:p>
            <a:r>
              <a:rPr lang="en-US" sz="3200" dirty="0"/>
              <a:t>We use a connection table to maintain connection affinity for existing connections.</a:t>
            </a:r>
          </a:p>
        </p:txBody>
      </p:sp>
      <p:sp>
        <p:nvSpPr>
          <p:cNvPr id="5" name="Title 4"/>
          <p:cNvSpPr>
            <a:spLocks noGrp="1"/>
          </p:cNvSpPr>
          <p:nvPr>
            <p:ph type="title"/>
          </p:nvPr>
        </p:nvSpPr>
        <p:spPr/>
        <p:txBody>
          <a:bodyPr/>
          <a:lstStyle/>
          <a:p>
            <a:r>
              <a:rPr lang="en-US" dirty="0"/>
              <a:t>Data Plane: Maintaining PCC</a:t>
            </a:r>
          </a:p>
        </p:txBody>
      </p:sp>
      <p:sp>
        <p:nvSpPr>
          <p:cNvPr id="7" name="Slide Number Placeholder 6"/>
          <p:cNvSpPr>
            <a:spLocks noGrp="1"/>
          </p:cNvSpPr>
          <p:nvPr>
            <p:ph type="sldNum" sz="quarter" idx="12"/>
          </p:nvPr>
        </p:nvSpPr>
        <p:spPr/>
        <p:txBody>
          <a:bodyPr/>
          <a:lstStyle/>
          <a:p>
            <a:fld id="{76A24A3C-1A67-456D-B525-A9BEE51E7E0D}" type="slidenum">
              <a:rPr lang="en-US" smtClean="0"/>
              <a:t>54</a:t>
            </a:fld>
            <a:endParaRPr lang="en-US" dirty="0"/>
          </a:p>
        </p:txBody>
      </p:sp>
      <p:graphicFrame>
        <p:nvGraphicFramePr>
          <p:cNvPr id="39" name="Table 38">
            <a:extLst>
              <a:ext uri="{FF2B5EF4-FFF2-40B4-BE49-F238E27FC236}">
                <a16:creationId xmlns:a16="http://schemas.microsoft.com/office/drawing/2014/main" id="{FF226625-9D86-477A-B773-4A0207CE4B93}"/>
              </a:ext>
            </a:extLst>
          </p:cNvPr>
          <p:cNvGraphicFramePr>
            <a:graphicFrameLocks noGrp="1"/>
          </p:cNvGraphicFramePr>
          <p:nvPr>
            <p:extLst>
              <p:ext uri="{D42A27DB-BD31-4B8C-83A1-F6EECF244321}">
                <p14:modId xmlns:p14="http://schemas.microsoft.com/office/powerpoint/2010/main" val="514382807"/>
              </p:ext>
            </p:extLst>
          </p:nvPr>
        </p:nvGraphicFramePr>
        <p:xfrm>
          <a:off x="7068961" y="3512981"/>
          <a:ext cx="2223929" cy="1528908"/>
        </p:xfrm>
        <a:graphic>
          <a:graphicData uri="http://schemas.openxmlformats.org/drawingml/2006/table">
            <a:tbl>
              <a:tblPr bandRow="1"/>
              <a:tblGrid>
                <a:gridCol w="1581505">
                  <a:extLst>
                    <a:ext uri="{9D8B030D-6E8A-4147-A177-3AD203B41FA5}">
                      <a16:colId xmlns:a16="http://schemas.microsoft.com/office/drawing/2014/main" val="1349804904"/>
                    </a:ext>
                  </a:extLst>
                </a:gridCol>
                <a:gridCol w="642424">
                  <a:extLst>
                    <a:ext uri="{9D8B030D-6E8A-4147-A177-3AD203B41FA5}">
                      <a16:colId xmlns:a16="http://schemas.microsoft.com/office/drawing/2014/main" val="3086522465"/>
                    </a:ext>
                  </a:extLst>
                </a:gridCol>
              </a:tblGrid>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439299147"/>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2520659"/>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248701251"/>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7969267"/>
                  </a:ext>
                </a:extLst>
              </a:tr>
            </a:tbl>
          </a:graphicData>
        </a:graphic>
      </p:graphicFrame>
      <p:sp>
        <p:nvSpPr>
          <p:cNvPr id="40" name="Rectangle 39">
            <a:extLst>
              <a:ext uri="{FF2B5EF4-FFF2-40B4-BE49-F238E27FC236}">
                <a16:creationId xmlns:a16="http://schemas.microsoft.com/office/drawing/2014/main" id="{74C5B46F-3412-42A2-84D1-6E1521136492}"/>
              </a:ext>
            </a:extLst>
          </p:cNvPr>
          <p:cNvSpPr/>
          <p:nvPr/>
        </p:nvSpPr>
        <p:spPr>
          <a:xfrm>
            <a:off x="7064433" y="3505103"/>
            <a:ext cx="2223930" cy="1528908"/>
          </a:xfrm>
          <a:prstGeom prst="rect">
            <a:avLst/>
          </a:prstGeom>
          <a:noFill/>
          <a:ln w="9525" cap="flat" cmpd="sng" algn="ctr">
            <a:solidFill>
              <a:srgbClr val="C0504D"/>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C0504D"/>
              </a:solidFill>
              <a:effectLst/>
              <a:uLnTx/>
              <a:uFillTx/>
              <a:latin typeface="Arial"/>
              <a:ea typeface="+mn-ea"/>
              <a:cs typeface="+mn-cs"/>
            </a:endParaRPr>
          </a:p>
        </p:txBody>
      </p:sp>
      <p:sp>
        <p:nvSpPr>
          <p:cNvPr id="41" name="TextBox 40">
            <a:extLst>
              <a:ext uri="{FF2B5EF4-FFF2-40B4-BE49-F238E27FC236}">
                <a16:creationId xmlns:a16="http://schemas.microsoft.com/office/drawing/2014/main" id="{2EF47EC8-920D-4052-AD24-7838A4F4295D}"/>
              </a:ext>
            </a:extLst>
          </p:cNvPr>
          <p:cNvSpPr txBox="1"/>
          <p:nvPr/>
        </p:nvSpPr>
        <p:spPr>
          <a:xfrm>
            <a:off x="7064433" y="5025957"/>
            <a:ext cx="2223930" cy="400110"/>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Connection Table</a:t>
            </a:r>
          </a:p>
        </p:txBody>
      </p:sp>
      <p:sp>
        <p:nvSpPr>
          <p:cNvPr id="42" name="Rectangle: Rounded Corners 8">
            <a:extLst>
              <a:ext uri="{FF2B5EF4-FFF2-40B4-BE49-F238E27FC236}">
                <a16:creationId xmlns:a16="http://schemas.microsoft.com/office/drawing/2014/main" id="{B75744BA-DA7F-4F7D-9FE9-7873B80DC562}"/>
              </a:ext>
            </a:extLst>
          </p:cNvPr>
          <p:cNvSpPr/>
          <p:nvPr/>
        </p:nvSpPr>
        <p:spPr>
          <a:xfrm>
            <a:off x="6996446" y="2847976"/>
            <a:ext cx="5046964" cy="2676704"/>
          </a:xfrm>
          <a:prstGeom prst="roundRect">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Arial"/>
              <a:ea typeface="+mn-ea"/>
              <a:cs typeface="+mn-cs"/>
            </a:endParaRPr>
          </a:p>
        </p:txBody>
      </p:sp>
      <p:sp>
        <p:nvSpPr>
          <p:cNvPr id="43" name="Arrow: Right 9">
            <a:extLst>
              <a:ext uri="{FF2B5EF4-FFF2-40B4-BE49-F238E27FC236}">
                <a16:creationId xmlns:a16="http://schemas.microsoft.com/office/drawing/2014/main" id="{A05185A3-DBA1-4DED-A408-E14717DCBBDF}"/>
              </a:ext>
            </a:extLst>
          </p:cNvPr>
          <p:cNvSpPr/>
          <p:nvPr/>
        </p:nvSpPr>
        <p:spPr>
          <a:xfrm rot="5400000">
            <a:off x="7441391" y="2818651"/>
            <a:ext cx="1095361"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IN</a:t>
            </a:r>
          </a:p>
        </p:txBody>
      </p:sp>
      <p:sp>
        <p:nvSpPr>
          <p:cNvPr id="44" name="Arrow: Right 10">
            <a:extLst>
              <a:ext uri="{FF2B5EF4-FFF2-40B4-BE49-F238E27FC236}">
                <a16:creationId xmlns:a16="http://schemas.microsoft.com/office/drawing/2014/main" id="{C6AFD28A-DBAA-4DEA-B0BF-E4B9B3BE8322}"/>
              </a:ext>
            </a:extLst>
          </p:cNvPr>
          <p:cNvSpPr/>
          <p:nvPr/>
        </p:nvSpPr>
        <p:spPr>
          <a:xfrm>
            <a:off x="9288362" y="4693472"/>
            <a:ext cx="851549"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Hit</a:t>
            </a:r>
          </a:p>
        </p:txBody>
      </p:sp>
      <p:sp>
        <p:nvSpPr>
          <p:cNvPr id="45" name="Arrow: Right 11">
            <a:extLst>
              <a:ext uri="{FF2B5EF4-FFF2-40B4-BE49-F238E27FC236}">
                <a16:creationId xmlns:a16="http://schemas.microsoft.com/office/drawing/2014/main" id="{57B29E20-0FB6-450F-B3EC-4947200C06F7}"/>
              </a:ext>
            </a:extLst>
          </p:cNvPr>
          <p:cNvSpPr/>
          <p:nvPr/>
        </p:nvSpPr>
        <p:spPr>
          <a:xfrm>
            <a:off x="9288362" y="3686618"/>
            <a:ext cx="851549"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Miss</a:t>
            </a:r>
          </a:p>
        </p:txBody>
      </p:sp>
      <p:sp>
        <p:nvSpPr>
          <p:cNvPr id="46" name="Rectangle: Rounded Corners 12">
            <a:extLst>
              <a:ext uri="{FF2B5EF4-FFF2-40B4-BE49-F238E27FC236}">
                <a16:creationId xmlns:a16="http://schemas.microsoft.com/office/drawing/2014/main" id="{46B38C27-2803-4E9F-A0D9-BDB32CD55A05}"/>
              </a:ext>
            </a:extLst>
          </p:cNvPr>
          <p:cNvSpPr/>
          <p:nvPr/>
        </p:nvSpPr>
        <p:spPr>
          <a:xfrm>
            <a:off x="10139912" y="3512981"/>
            <a:ext cx="1733993" cy="619536"/>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a:ea typeface="+mn-ea"/>
                <a:cs typeface="+mn-cs"/>
              </a:rPr>
              <a:t>Flow Dispatcher</a:t>
            </a:r>
          </a:p>
        </p:txBody>
      </p:sp>
      <p:sp>
        <p:nvSpPr>
          <p:cNvPr id="49" name="Arrow: Right 15">
            <a:extLst>
              <a:ext uri="{FF2B5EF4-FFF2-40B4-BE49-F238E27FC236}">
                <a16:creationId xmlns:a16="http://schemas.microsoft.com/office/drawing/2014/main" id="{C2E793B8-FC67-45C7-81FE-F4648AA67D8C}"/>
              </a:ext>
            </a:extLst>
          </p:cNvPr>
          <p:cNvSpPr/>
          <p:nvPr/>
        </p:nvSpPr>
        <p:spPr>
          <a:xfrm rot="5400000">
            <a:off x="10762967" y="4178146"/>
            <a:ext cx="384558" cy="293299"/>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Arial"/>
              <a:ea typeface="+mn-ea"/>
              <a:cs typeface="+mn-cs"/>
            </a:endParaRPr>
          </a:p>
        </p:txBody>
      </p:sp>
      <p:sp>
        <p:nvSpPr>
          <p:cNvPr id="50" name="TextBox 49">
            <a:extLst>
              <a:ext uri="{FF2B5EF4-FFF2-40B4-BE49-F238E27FC236}">
                <a16:creationId xmlns:a16="http://schemas.microsoft.com/office/drawing/2014/main" id="{FDF0716D-E86E-47BC-965C-0FE825BB2631}"/>
              </a:ext>
            </a:extLst>
          </p:cNvPr>
          <p:cNvSpPr txBox="1"/>
          <p:nvPr/>
        </p:nvSpPr>
        <p:spPr>
          <a:xfrm>
            <a:off x="6996447" y="2146764"/>
            <a:ext cx="5046964" cy="707886"/>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Physical View on a</a:t>
            </a:r>
          </a:p>
          <a:p>
            <a:pPr algn="ctr" defTabSz="457200" fontAlgn="base">
              <a:spcBef>
                <a:spcPct val="0"/>
              </a:spcBef>
              <a:spcAft>
                <a:spcPct val="0"/>
              </a:spcAft>
            </a:pPr>
            <a:r>
              <a:rPr lang="en-US" sz="2000" dirty="0">
                <a:solidFill>
                  <a:prstClr val="black"/>
                </a:solidFill>
                <a:latin typeface="Arial" charset="0"/>
                <a:ea typeface="ＭＳ Ｐゴシック" charset="-128"/>
              </a:rPr>
              <a:t>Programmable Switch</a:t>
            </a:r>
          </a:p>
        </p:txBody>
      </p:sp>
      <p:sp>
        <p:nvSpPr>
          <p:cNvPr id="51" name="Arrow: Right 17">
            <a:extLst>
              <a:ext uri="{FF2B5EF4-FFF2-40B4-BE49-F238E27FC236}">
                <a16:creationId xmlns:a16="http://schemas.microsoft.com/office/drawing/2014/main" id="{76209EAE-622F-453C-B5E1-5F71BC494C07}"/>
              </a:ext>
            </a:extLst>
          </p:cNvPr>
          <p:cNvSpPr/>
          <p:nvPr/>
        </p:nvSpPr>
        <p:spPr>
          <a:xfrm rot="5400000">
            <a:off x="8902887" y="3198944"/>
            <a:ext cx="269759" cy="33364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4D3F85EC-AF5C-4D9F-B78E-DEE4F7B1B0F9}"/>
              </a:ext>
            </a:extLst>
          </p:cNvPr>
          <p:cNvSpPr/>
          <p:nvPr/>
        </p:nvSpPr>
        <p:spPr>
          <a:xfrm>
            <a:off x="8954927" y="3020227"/>
            <a:ext cx="2077960" cy="211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a:ea typeface="+mn-ea"/>
                <a:cs typeface="+mn-cs"/>
              </a:rPr>
              <a:t>Add</a:t>
            </a:r>
            <a:endParaRPr kumimoji="0" lang="en-US" sz="2800" b="1" i="0" u="none" strike="noStrike" kern="0" cap="none" spc="0" normalizeH="0" baseline="0" noProof="0" dirty="0">
              <a:ln>
                <a:noFill/>
              </a:ln>
              <a:solidFill>
                <a:prstClr val="black"/>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A6879ECB-0EC6-4416-8465-EDC1092076F6}"/>
              </a:ext>
            </a:extLst>
          </p:cNvPr>
          <p:cNvSpPr/>
          <p:nvPr/>
        </p:nvSpPr>
        <p:spPr>
          <a:xfrm>
            <a:off x="10866147" y="3230888"/>
            <a:ext cx="166740" cy="28209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prstClr val="black"/>
              </a:solidFill>
              <a:effectLst/>
              <a:uLnTx/>
              <a:uFillTx/>
              <a:latin typeface="Arial"/>
              <a:ea typeface="+mn-ea"/>
              <a:cs typeface="+mn-cs"/>
            </a:endParaRPr>
          </a:p>
        </p:txBody>
      </p:sp>
      <p:sp>
        <p:nvSpPr>
          <p:cNvPr id="24" name="Rectangle: Rounded Corners 8">
            <a:extLst>
              <a:ext uri="{FF2B5EF4-FFF2-40B4-BE49-F238E27FC236}">
                <a16:creationId xmlns:a16="http://schemas.microsoft.com/office/drawing/2014/main" id="{A9A7CD78-032E-43F6-9F61-298DDF6765EB}"/>
              </a:ext>
            </a:extLst>
          </p:cNvPr>
          <p:cNvSpPr/>
          <p:nvPr/>
        </p:nvSpPr>
        <p:spPr>
          <a:xfrm>
            <a:off x="148589" y="2847976"/>
            <a:ext cx="6602731" cy="3598724"/>
          </a:xfrm>
          <a:prstGeom prst="roundRect">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Arial"/>
              <a:ea typeface="+mn-ea"/>
              <a:cs typeface="+mn-cs"/>
            </a:endParaRPr>
          </a:p>
        </p:txBody>
      </p:sp>
      <p:sp>
        <p:nvSpPr>
          <p:cNvPr id="25" name="Arrow: Right 9">
            <a:extLst>
              <a:ext uri="{FF2B5EF4-FFF2-40B4-BE49-F238E27FC236}">
                <a16:creationId xmlns:a16="http://schemas.microsoft.com/office/drawing/2014/main" id="{C5A9FEE7-E1CD-4457-8305-403CEF827FFD}"/>
              </a:ext>
            </a:extLst>
          </p:cNvPr>
          <p:cNvSpPr/>
          <p:nvPr/>
        </p:nvSpPr>
        <p:spPr>
          <a:xfrm rot="5400000">
            <a:off x="1254679" y="2445820"/>
            <a:ext cx="934945"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IN</a:t>
            </a:r>
          </a:p>
        </p:txBody>
      </p:sp>
      <p:sp>
        <p:nvSpPr>
          <p:cNvPr id="36" name="TextBox 35">
            <a:extLst>
              <a:ext uri="{FF2B5EF4-FFF2-40B4-BE49-F238E27FC236}">
                <a16:creationId xmlns:a16="http://schemas.microsoft.com/office/drawing/2014/main" id="{08B27989-477B-479C-AA4E-42C8E18B93C7}"/>
              </a:ext>
            </a:extLst>
          </p:cNvPr>
          <p:cNvSpPr txBox="1"/>
          <p:nvPr/>
        </p:nvSpPr>
        <p:spPr>
          <a:xfrm>
            <a:off x="148588" y="2456592"/>
            <a:ext cx="6602730" cy="400110"/>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Logical View</a:t>
            </a:r>
          </a:p>
        </p:txBody>
      </p:sp>
      <p:sp>
        <p:nvSpPr>
          <p:cNvPr id="56" name="Arrow: Right 13">
            <a:extLst>
              <a:ext uri="{FF2B5EF4-FFF2-40B4-BE49-F238E27FC236}">
                <a16:creationId xmlns:a16="http://schemas.microsoft.com/office/drawing/2014/main" id="{F393F61B-882C-4D12-A991-4807C3A76B17}"/>
              </a:ext>
            </a:extLst>
          </p:cNvPr>
          <p:cNvSpPr/>
          <p:nvPr/>
        </p:nvSpPr>
        <p:spPr>
          <a:xfrm rot="5400000">
            <a:off x="1119481" y="6108681"/>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55" name="Rectangle: Rounded Corners 12">
            <a:extLst>
              <a:ext uri="{FF2B5EF4-FFF2-40B4-BE49-F238E27FC236}">
                <a16:creationId xmlns:a16="http://schemas.microsoft.com/office/drawing/2014/main" id="{FE85A168-754C-4D45-91E1-A6869E10A24B}"/>
              </a:ext>
            </a:extLst>
          </p:cNvPr>
          <p:cNvSpPr/>
          <p:nvPr/>
        </p:nvSpPr>
        <p:spPr>
          <a:xfrm>
            <a:off x="355549" y="4826841"/>
            <a:ext cx="2733207" cy="900986"/>
          </a:xfrm>
          <a:prstGeom prst="roundRect">
            <a:avLst/>
          </a:prstGeom>
          <a:solidFill>
            <a:schemeClr val="accent6">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Load the previous assignment from the connection table</a:t>
            </a:r>
          </a:p>
        </p:txBody>
      </p:sp>
      <p:sp>
        <p:nvSpPr>
          <p:cNvPr id="58" name="Arrow: Right 11">
            <a:extLst>
              <a:ext uri="{FF2B5EF4-FFF2-40B4-BE49-F238E27FC236}">
                <a16:creationId xmlns:a16="http://schemas.microsoft.com/office/drawing/2014/main" id="{446F22A0-9F2D-4914-8AAD-8A9BDB6F5C81}"/>
              </a:ext>
            </a:extLst>
          </p:cNvPr>
          <p:cNvSpPr/>
          <p:nvPr/>
        </p:nvSpPr>
        <p:spPr>
          <a:xfrm>
            <a:off x="2727960" y="3452738"/>
            <a:ext cx="1415047"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  Yes</a:t>
            </a:r>
          </a:p>
        </p:txBody>
      </p:sp>
      <p:sp>
        <p:nvSpPr>
          <p:cNvPr id="59" name="Arrow: Right 11">
            <a:extLst>
              <a:ext uri="{FF2B5EF4-FFF2-40B4-BE49-F238E27FC236}">
                <a16:creationId xmlns:a16="http://schemas.microsoft.com/office/drawing/2014/main" id="{41384B7D-383A-4409-97BA-BBE580269FD9}"/>
              </a:ext>
            </a:extLst>
          </p:cNvPr>
          <p:cNvSpPr/>
          <p:nvPr/>
        </p:nvSpPr>
        <p:spPr>
          <a:xfrm rot="5400000">
            <a:off x="1327585" y="4285628"/>
            <a:ext cx="772662"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  No</a:t>
            </a:r>
          </a:p>
        </p:txBody>
      </p:sp>
      <p:sp>
        <p:nvSpPr>
          <p:cNvPr id="60" name="Arrow: Right 11">
            <a:extLst>
              <a:ext uri="{FF2B5EF4-FFF2-40B4-BE49-F238E27FC236}">
                <a16:creationId xmlns:a16="http://schemas.microsoft.com/office/drawing/2014/main" id="{28354373-4B65-4ED0-919F-8C301689AA40}"/>
              </a:ext>
            </a:extLst>
          </p:cNvPr>
          <p:cNvSpPr/>
          <p:nvPr/>
        </p:nvSpPr>
        <p:spPr>
          <a:xfrm rot="5400000">
            <a:off x="4928502" y="4265571"/>
            <a:ext cx="812772"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Arial"/>
              <a:ea typeface="+mn-ea"/>
              <a:cs typeface="+mn-cs"/>
            </a:endParaRPr>
          </a:p>
        </p:txBody>
      </p:sp>
      <p:sp>
        <p:nvSpPr>
          <p:cNvPr id="61" name="Arrow: Right 13">
            <a:extLst>
              <a:ext uri="{FF2B5EF4-FFF2-40B4-BE49-F238E27FC236}">
                <a16:creationId xmlns:a16="http://schemas.microsoft.com/office/drawing/2014/main" id="{36DE87BB-B8F7-40A1-A745-C7CD8D6D5B80}"/>
              </a:ext>
            </a:extLst>
          </p:cNvPr>
          <p:cNvSpPr/>
          <p:nvPr/>
        </p:nvSpPr>
        <p:spPr>
          <a:xfrm rot="5400000">
            <a:off x="10358635" y="5541289"/>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48" name="Rectangle: Rounded Corners 14">
            <a:extLst>
              <a:ext uri="{FF2B5EF4-FFF2-40B4-BE49-F238E27FC236}">
                <a16:creationId xmlns:a16="http://schemas.microsoft.com/office/drawing/2014/main" id="{912724AF-CA26-42A4-96DA-08424E7318A7}"/>
              </a:ext>
            </a:extLst>
          </p:cNvPr>
          <p:cNvSpPr/>
          <p:nvPr/>
        </p:nvSpPr>
        <p:spPr>
          <a:xfrm>
            <a:off x="10139912" y="4517073"/>
            <a:ext cx="1733993" cy="619536"/>
          </a:xfrm>
          <a:prstGeom prst="roundRect">
            <a:avLst/>
          </a:prstGeom>
          <a:solidFill>
            <a:schemeClr val="accent6">
              <a:lumMod val="60000"/>
              <a:lumOff val="40000"/>
            </a:scheme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a:ea typeface="+mn-ea"/>
                <a:cs typeface="+mn-cs"/>
              </a:rPr>
              <a:t>Modify Headers</a:t>
            </a:r>
          </a:p>
        </p:txBody>
      </p:sp>
      <p:sp>
        <p:nvSpPr>
          <p:cNvPr id="38" name="Rectangle: Rounded Corners 12">
            <a:extLst>
              <a:ext uri="{FF2B5EF4-FFF2-40B4-BE49-F238E27FC236}">
                <a16:creationId xmlns:a16="http://schemas.microsoft.com/office/drawing/2014/main" id="{DFF4DA54-9314-404B-B028-F136A7646A1B}"/>
              </a:ext>
            </a:extLst>
          </p:cNvPr>
          <p:cNvSpPr/>
          <p:nvPr/>
        </p:nvSpPr>
        <p:spPr>
          <a:xfrm>
            <a:off x="4147533" y="3161066"/>
            <a:ext cx="2374713" cy="893112"/>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Assign the connection to a DIP according</a:t>
            </a:r>
            <a:r>
              <a:rPr kumimoji="0" lang="en-US" b="0" i="0" u="none" strike="noStrike" kern="0" cap="none" spc="0" normalizeH="0" noProof="0" dirty="0">
                <a:ln>
                  <a:noFill/>
                </a:ln>
                <a:solidFill>
                  <a:prstClr val="black"/>
                </a:solidFill>
                <a:effectLst/>
                <a:uLnTx/>
                <a:uFillTx/>
                <a:latin typeface="Arial"/>
                <a:ea typeface="+mn-ea"/>
                <a:cs typeface="+mn-cs"/>
              </a:rPr>
              <a:t> to </a:t>
            </a:r>
            <a:r>
              <a:rPr kumimoji="0" lang="en-US" b="0" i="0" u="none" strike="noStrike" kern="0" cap="none" spc="0" normalizeH="0" baseline="0" noProof="0" dirty="0">
                <a:ln>
                  <a:noFill/>
                </a:ln>
                <a:solidFill>
                  <a:prstClr val="black"/>
                </a:solidFill>
                <a:effectLst/>
                <a:uLnTx/>
                <a:uFillTx/>
                <a:latin typeface="Arial"/>
                <a:ea typeface="+mn-ea"/>
                <a:cs typeface="+mn-cs"/>
              </a:rPr>
              <a:t>weights</a:t>
            </a:r>
          </a:p>
        </p:txBody>
      </p:sp>
      <p:sp>
        <p:nvSpPr>
          <p:cNvPr id="47" name="Arrow: Right 13">
            <a:extLst>
              <a:ext uri="{FF2B5EF4-FFF2-40B4-BE49-F238E27FC236}">
                <a16:creationId xmlns:a16="http://schemas.microsoft.com/office/drawing/2014/main" id="{9E12AC88-BB07-4C95-9956-8A0E6A7138B4}"/>
              </a:ext>
            </a:extLst>
          </p:cNvPr>
          <p:cNvSpPr/>
          <p:nvPr/>
        </p:nvSpPr>
        <p:spPr>
          <a:xfrm rot="5400000">
            <a:off x="4732219" y="6108681"/>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54" name="Rectangle: Rounded Corners 12">
            <a:extLst>
              <a:ext uri="{FF2B5EF4-FFF2-40B4-BE49-F238E27FC236}">
                <a16:creationId xmlns:a16="http://schemas.microsoft.com/office/drawing/2014/main" id="{DBC6C087-A310-484E-BA5A-7ED5830BBD2F}"/>
              </a:ext>
            </a:extLst>
          </p:cNvPr>
          <p:cNvSpPr/>
          <p:nvPr/>
        </p:nvSpPr>
        <p:spPr>
          <a:xfrm>
            <a:off x="4124153" y="4826841"/>
            <a:ext cx="2374713" cy="893112"/>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Memorize the new assignment in the connection table</a:t>
            </a:r>
          </a:p>
        </p:txBody>
      </p:sp>
      <p:sp>
        <p:nvSpPr>
          <p:cNvPr id="2" name="Flowchart: Decision 1">
            <a:extLst>
              <a:ext uri="{FF2B5EF4-FFF2-40B4-BE49-F238E27FC236}">
                <a16:creationId xmlns:a16="http://schemas.microsoft.com/office/drawing/2014/main" id="{999D9184-EFFD-4793-AB90-AD82EB3DF8AA}"/>
              </a:ext>
            </a:extLst>
          </p:cNvPr>
          <p:cNvSpPr/>
          <p:nvPr/>
        </p:nvSpPr>
        <p:spPr>
          <a:xfrm>
            <a:off x="355549" y="3059942"/>
            <a:ext cx="2733207" cy="10953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a New Connection?</a:t>
            </a:r>
          </a:p>
        </p:txBody>
      </p:sp>
    </p:spTree>
    <p:extLst>
      <p:ext uri="{BB962C8B-B14F-4D97-AF65-F5344CB8AC3E}">
        <p14:creationId xmlns:p14="http://schemas.microsoft.com/office/powerpoint/2010/main" val="24323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fill="hold"/>
                                        <p:tgtEl>
                                          <p:spTgt spid="48"/>
                                        </p:tgtEl>
                                        <p:attrNameLst>
                                          <p:attrName>ppt_x</p:attrName>
                                        </p:attrNameLst>
                                      </p:cBhvr>
                                      <p:tavLst>
                                        <p:tav tm="0">
                                          <p:val>
                                            <p:strVal val="#ppt_x"/>
                                          </p:val>
                                        </p:tav>
                                        <p:tav tm="100000">
                                          <p:val>
                                            <p:strVal val="#ppt_x"/>
                                          </p:val>
                                        </p:tav>
                                      </p:tavLst>
                                    </p:anim>
                                    <p:anim calcmode="lin" valueType="num">
                                      <p:cBhvr additive="base">
                                        <p:cTn id="100" dur="500" fill="hold"/>
                                        <p:tgtEl>
                                          <p:spTgt spid="4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fill="hold"/>
                                        <p:tgtEl>
                                          <p:spTgt spid="49"/>
                                        </p:tgtEl>
                                        <p:attrNameLst>
                                          <p:attrName>ppt_x</p:attrName>
                                        </p:attrNameLst>
                                      </p:cBhvr>
                                      <p:tavLst>
                                        <p:tav tm="0">
                                          <p:val>
                                            <p:strVal val="#ppt_x"/>
                                          </p:val>
                                        </p:tav>
                                        <p:tav tm="100000">
                                          <p:val>
                                            <p:strVal val="#ppt_x"/>
                                          </p:val>
                                        </p:tav>
                                      </p:tavLst>
                                    </p:anim>
                                    <p:anim calcmode="lin" valueType="num">
                                      <p:cBhvr additive="base">
                                        <p:cTn id="104" dur="500" fill="hold"/>
                                        <p:tgtEl>
                                          <p:spTgt spid="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500" fill="hold"/>
                                        <p:tgtEl>
                                          <p:spTgt spid="50"/>
                                        </p:tgtEl>
                                        <p:attrNameLst>
                                          <p:attrName>ppt_x</p:attrName>
                                        </p:attrNameLst>
                                      </p:cBhvr>
                                      <p:tavLst>
                                        <p:tav tm="0">
                                          <p:val>
                                            <p:strVal val="#ppt_x"/>
                                          </p:val>
                                        </p:tav>
                                        <p:tav tm="100000">
                                          <p:val>
                                            <p:strVal val="#ppt_x"/>
                                          </p:val>
                                        </p:tav>
                                      </p:tavLst>
                                    </p:anim>
                                    <p:anim calcmode="lin" valueType="num">
                                      <p:cBhvr additive="base">
                                        <p:cTn id="108" dur="500" fill="hold"/>
                                        <p:tgtEl>
                                          <p:spTgt spid="5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 calcmode="lin" valueType="num">
                                      <p:cBhvr additive="base">
                                        <p:cTn id="111" dur="500" fill="hold"/>
                                        <p:tgtEl>
                                          <p:spTgt spid="51"/>
                                        </p:tgtEl>
                                        <p:attrNameLst>
                                          <p:attrName>ppt_x</p:attrName>
                                        </p:attrNameLst>
                                      </p:cBhvr>
                                      <p:tavLst>
                                        <p:tav tm="0">
                                          <p:val>
                                            <p:strVal val="#ppt_x"/>
                                          </p:val>
                                        </p:tav>
                                        <p:tav tm="100000">
                                          <p:val>
                                            <p:strVal val="#ppt_x"/>
                                          </p:val>
                                        </p:tav>
                                      </p:tavLst>
                                    </p:anim>
                                    <p:anim calcmode="lin" valueType="num">
                                      <p:cBhvr additive="base">
                                        <p:cTn id="112" dur="500" fill="hold"/>
                                        <p:tgtEl>
                                          <p:spTgt spid="5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fill="hold"/>
                                        <p:tgtEl>
                                          <p:spTgt spid="52"/>
                                        </p:tgtEl>
                                        <p:attrNameLst>
                                          <p:attrName>ppt_x</p:attrName>
                                        </p:attrNameLst>
                                      </p:cBhvr>
                                      <p:tavLst>
                                        <p:tav tm="0">
                                          <p:val>
                                            <p:strVal val="#ppt_x"/>
                                          </p:val>
                                        </p:tav>
                                        <p:tav tm="100000">
                                          <p:val>
                                            <p:strVal val="#ppt_x"/>
                                          </p:val>
                                        </p:tav>
                                      </p:tavLst>
                                    </p:anim>
                                    <p:anim calcmode="lin" valueType="num">
                                      <p:cBhvr additive="base">
                                        <p:cTn id="116" dur="500" fill="hold"/>
                                        <p:tgtEl>
                                          <p:spTgt spid="52"/>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500" fill="hold"/>
                                        <p:tgtEl>
                                          <p:spTgt spid="53"/>
                                        </p:tgtEl>
                                        <p:attrNameLst>
                                          <p:attrName>ppt_x</p:attrName>
                                        </p:attrNameLst>
                                      </p:cBhvr>
                                      <p:tavLst>
                                        <p:tav tm="0">
                                          <p:val>
                                            <p:strVal val="#ppt_x"/>
                                          </p:val>
                                        </p:tav>
                                        <p:tav tm="100000">
                                          <p:val>
                                            <p:strVal val="#ppt_x"/>
                                          </p:val>
                                        </p:tav>
                                      </p:tavLst>
                                    </p:anim>
                                    <p:anim calcmode="lin" valueType="num">
                                      <p:cBhvr additive="base">
                                        <p:cTn id="120" dur="5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fill="hold"/>
                                        <p:tgtEl>
                                          <p:spTgt spid="61"/>
                                        </p:tgtEl>
                                        <p:attrNameLst>
                                          <p:attrName>ppt_x</p:attrName>
                                        </p:attrNameLst>
                                      </p:cBhvr>
                                      <p:tavLst>
                                        <p:tav tm="0">
                                          <p:val>
                                            <p:strVal val="#ppt_x"/>
                                          </p:val>
                                        </p:tav>
                                        <p:tav tm="100000">
                                          <p:val>
                                            <p:strVal val="#ppt_x"/>
                                          </p:val>
                                        </p:tav>
                                      </p:tavLst>
                                    </p:anim>
                                    <p:anim calcmode="lin" valueType="num">
                                      <p:cBhvr additive="base">
                                        <p:cTn id="12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9" grpId="0" animBg="1"/>
      <p:bldP spid="50" grpId="0"/>
      <p:bldP spid="51" grpId="0" animBg="1"/>
      <p:bldP spid="52" grpId="0" animBg="1"/>
      <p:bldP spid="53" grpId="0" animBg="1"/>
      <p:bldP spid="24" grpId="0" animBg="1"/>
      <p:bldP spid="25" grpId="0" animBg="1"/>
      <p:bldP spid="36" grpId="0"/>
      <p:bldP spid="56" grpId="0" animBg="1"/>
      <p:bldP spid="55" grpId="0" animBg="1"/>
      <p:bldP spid="58" grpId="0" animBg="1"/>
      <p:bldP spid="59" grpId="0" animBg="1"/>
      <p:bldP spid="60" grpId="0" animBg="1"/>
      <p:bldP spid="61" grpId="0" animBg="1"/>
      <p:bldP spid="48" grpId="0" animBg="1"/>
      <p:bldP spid="38" grpId="0" animBg="1"/>
      <p:bldP spid="47" grpId="0" animBg="1"/>
      <p:bldP spid="54" grpId="0" animBg="1"/>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198470" y="1206621"/>
                <a:ext cx="11883712" cy="4996627"/>
              </a:xfrm>
            </p:spPr>
            <p:txBody>
              <a:bodyPr/>
              <a:lstStyle/>
              <a:p>
                <a:r>
                  <a:rPr lang="en-US" dirty="0"/>
                  <a:t>Given the large number of DIPs, performing weighted fair queueing (WFQ) is very expensive</a:t>
                </a:r>
              </a:p>
              <a:p>
                <a:pPr lvl="1"/>
                <a:r>
                  <a:rPr lang="en-US" dirty="0"/>
                  <a:t>Updating DIP weights requires the installation of a lot of rules on the switch</a:t>
                </a:r>
              </a:p>
              <a:p>
                <a:r>
                  <a:rPr lang="en-US" dirty="0"/>
                  <a:t>Our solution: Put DIPs with roughly equal available capacity in the same bucket</a:t>
                </a:r>
              </a:p>
              <a:p>
                <a:r>
                  <a:rPr lang="en-US" dirty="0">
                    <a:solidFill>
                      <a:prstClr val="black"/>
                    </a:solidFill>
                    <a:hlinkClick r:id="" action="ppaction://noaction"/>
                  </a:rPr>
                  <a:t>Quantization</a:t>
                </a:r>
                <a:br>
                  <a:rPr lang="en-US" dirty="0">
                    <a:solidFill>
                      <a:prstClr val="black"/>
                    </a:solidFill>
                    <a:hlinkClick r:id="" action="ppaction://noaction"/>
                  </a:rPr>
                </a:br>
                <a:r>
                  <a:rPr lang="en-US" dirty="0">
                    <a:solidFill>
                      <a:prstClr val="black"/>
                    </a:solidFill>
                    <a:hlinkClick r:id="" action="ppaction://noaction"/>
                  </a:rPr>
                  <a:t>factor</a:t>
                </a:r>
                <a:r>
                  <a:rPr lang="en-US" dirty="0">
                    <a:solidFill>
                      <a:prstClr val="black"/>
                    </a:solidFill>
                  </a:rPr>
                  <a:t>: </a:t>
                </a:r>
                <a14:m>
                  <m:oMath xmlns:m="http://schemas.openxmlformats.org/officeDocument/2006/math">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198470" y="1206621"/>
                <a:ext cx="11883712" cy="4996627"/>
              </a:xfrm>
              <a:blipFill>
                <a:blip r:embed="rId3"/>
                <a:stretch>
                  <a:fillRect l="-924" t="-2073" r="-154"/>
                </a:stretch>
              </a:blipFill>
            </p:spPr>
            <p:txBody>
              <a:bodyPr/>
              <a:lstStyle/>
              <a:p>
                <a:r>
                  <a:rPr lang="en-US">
                    <a:noFill/>
                  </a:rPr>
                  <a:t> </a:t>
                </a:r>
              </a:p>
            </p:txBody>
          </p:sp>
        </mc:Fallback>
      </mc:AlternateContent>
      <p:sp>
        <p:nvSpPr>
          <p:cNvPr id="5" name="Title 4"/>
          <p:cNvSpPr>
            <a:spLocks noGrp="1"/>
          </p:cNvSpPr>
          <p:nvPr>
            <p:ph type="title"/>
          </p:nvPr>
        </p:nvSpPr>
        <p:spPr/>
        <p:txBody>
          <a:bodyPr>
            <a:normAutofit fontScale="90000"/>
          </a:bodyPr>
          <a:lstStyle/>
          <a:p>
            <a:r>
              <a:rPr lang="en-US" dirty="0"/>
              <a:t>Data Plane: Weighted Flow Dispatching</a:t>
            </a:r>
          </a:p>
        </p:txBody>
      </p:sp>
      <p:sp>
        <p:nvSpPr>
          <p:cNvPr id="7" name="Slide Number Placeholder 6"/>
          <p:cNvSpPr>
            <a:spLocks noGrp="1"/>
          </p:cNvSpPr>
          <p:nvPr>
            <p:ph type="sldNum" sz="quarter" idx="12"/>
          </p:nvPr>
        </p:nvSpPr>
        <p:spPr/>
        <p:txBody>
          <a:bodyPr/>
          <a:lstStyle/>
          <a:p>
            <a:fld id="{76A24A3C-1A67-456D-B525-A9BEE51E7E0D}" type="slidenum">
              <a:rPr lang="en-US" smtClean="0"/>
              <a:t>55</a:t>
            </a:fld>
            <a:endParaRPr lang="en-US" dirty="0"/>
          </a:p>
        </p:txBody>
      </p:sp>
      <p:pic>
        <p:nvPicPr>
          <p:cNvPr id="8" name="Picture 7">
            <a:extLst>
              <a:ext uri="{FF2B5EF4-FFF2-40B4-BE49-F238E27FC236}">
                <a16:creationId xmlns:a16="http://schemas.microsoft.com/office/drawing/2014/main" id="{4377D394-0C6E-4A9B-AF49-123580C5D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2234030" y="5517881"/>
            <a:ext cx="1492698" cy="351223"/>
          </a:xfrm>
          <a:prstGeom prst="rect">
            <a:avLst/>
          </a:prstGeom>
        </p:spPr>
      </p:pic>
      <p:pic>
        <p:nvPicPr>
          <p:cNvPr id="9" name="Picture 8">
            <a:extLst>
              <a:ext uri="{FF2B5EF4-FFF2-40B4-BE49-F238E27FC236}">
                <a16:creationId xmlns:a16="http://schemas.microsoft.com/office/drawing/2014/main" id="{B901A6B3-54B3-4FD6-86AD-5CD0B5745644}"/>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2834120" y="5517882"/>
            <a:ext cx="1492698" cy="351223"/>
          </a:xfrm>
          <a:prstGeom prst="rect">
            <a:avLst/>
          </a:prstGeom>
        </p:spPr>
      </p:pic>
      <p:pic>
        <p:nvPicPr>
          <p:cNvPr id="10" name="Picture 9">
            <a:extLst>
              <a:ext uri="{FF2B5EF4-FFF2-40B4-BE49-F238E27FC236}">
                <a16:creationId xmlns:a16="http://schemas.microsoft.com/office/drawing/2014/main" id="{889C816A-4586-4B5D-923C-14DA489D80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3434209" y="5517881"/>
            <a:ext cx="1492698" cy="351223"/>
          </a:xfrm>
          <a:prstGeom prst="rect">
            <a:avLst/>
          </a:prstGeom>
        </p:spPr>
      </p:pic>
      <p:pic>
        <p:nvPicPr>
          <p:cNvPr id="11" name="Picture 10">
            <a:extLst>
              <a:ext uri="{FF2B5EF4-FFF2-40B4-BE49-F238E27FC236}">
                <a16:creationId xmlns:a16="http://schemas.microsoft.com/office/drawing/2014/main" id="{B244CA66-3A58-4B67-A2AE-5D485D88E3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4034297" y="5517882"/>
            <a:ext cx="1492698" cy="351223"/>
          </a:xfrm>
          <a:prstGeom prst="rect">
            <a:avLst/>
          </a:prstGeom>
        </p:spPr>
      </p:pic>
      <p:pic>
        <p:nvPicPr>
          <p:cNvPr id="12" name="Picture 11">
            <a:extLst>
              <a:ext uri="{FF2B5EF4-FFF2-40B4-BE49-F238E27FC236}">
                <a16:creationId xmlns:a16="http://schemas.microsoft.com/office/drawing/2014/main" id="{F643FFF1-D9C5-42F4-BF1D-BAD192FAEF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4632006" y="5513791"/>
            <a:ext cx="1492698" cy="351223"/>
          </a:xfrm>
          <a:prstGeom prst="rect">
            <a:avLst/>
          </a:prstGeom>
        </p:spPr>
      </p:pic>
      <p:sp>
        <p:nvSpPr>
          <p:cNvPr id="30" name="Rectangle 29">
            <a:extLst>
              <a:ext uri="{FF2B5EF4-FFF2-40B4-BE49-F238E27FC236}">
                <a16:creationId xmlns:a16="http://schemas.microsoft.com/office/drawing/2014/main" id="{CEC3A3D7-DE45-429F-AD4C-A100821B94E1}"/>
              </a:ext>
            </a:extLst>
          </p:cNvPr>
          <p:cNvSpPr/>
          <p:nvPr/>
        </p:nvSpPr>
        <p:spPr>
          <a:xfrm>
            <a:off x="6181571"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Calibri" panose="020F0502020204030204"/>
              </a:rPr>
              <a:t>B</a:t>
            </a:r>
            <a:r>
              <a:rPr lang="en-US" b="1" kern="0" baseline="-25000" dirty="0">
                <a:latin typeface="Calibri" panose="020F0502020204030204"/>
              </a:rPr>
              <a:t>0</a:t>
            </a:r>
            <a:endParaRPr kumimoji="0" lang="en-US" sz="1800" b="1" i="0" u="none" strike="noStrike" kern="0" cap="none" spc="0" normalizeH="0" baseline="0" noProof="0" dirty="0">
              <a:ln>
                <a:noFill/>
              </a:ln>
              <a:effectLst/>
              <a:uLnTx/>
              <a:uFillTx/>
              <a:latin typeface="Calibri" panose="020F0502020204030204"/>
            </a:endParaRPr>
          </a:p>
        </p:txBody>
      </p:sp>
      <p:sp>
        <p:nvSpPr>
          <p:cNvPr id="31" name="Rectangle 30">
            <a:extLst>
              <a:ext uri="{FF2B5EF4-FFF2-40B4-BE49-F238E27FC236}">
                <a16:creationId xmlns:a16="http://schemas.microsoft.com/office/drawing/2014/main" id="{B6A6A888-C485-41FB-B725-312361B02D24}"/>
              </a:ext>
            </a:extLst>
          </p:cNvPr>
          <p:cNvSpPr/>
          <p:nvPr/>
        </p:nvSpPr>
        <p:spPr>
          <a:xfrm>
            <a:off x="7233546"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Calibri" panose="020F0502020204030204"/>
              </a:rPr>
              <a:t>B</a:t>
            </a:r>
            <a:r>
              <a:rPr lang="en-US" b="1" kern="0" baseline="-25000" dirty="0">
                <a:solidFill>
                  <a:schemeClr val="tx1"/>
                </a:solidFill>
                <a:latin typeface="Calibri" panose="020F0502020204030204"/>
              </a:rPr>
              <a:t>1</a:t>
            </a:r>
            <a:endParaRPr kumimoji="0" lang="en-US" sz="1800" b="1" i="0" u="none" strike="noStrike" kern="0" cap="none" spc="0" normalizeH="0" baseline="0" noProof="0" dirty="0">
              <a:ln>
                <a:noFill/>
              </a:ln>
              <a:solidFill>
                <a:schemeClr val="tx1"/>
              </a:solidFill>
              <a:effectLst/>
              <a:uLnTx/>
              <a:uFillTx/>
              <a:latin typeface="Calibri" panose="020F0502020204030204"/>
            </a:endParaRPr>
          </a:p>
        </p:txBody>
      </p:sp>
      <p:sp>
        <p:nvSpPr>
          <p:cNvPr id="32" name="Rectangle 31">
            <a:extLst>
              <a:ext uri="{FF2B5EF4-FFF2-40B4-BE49-F238E27FC236}">
                <a16:creationId xmlns:a16="http://schemas.microsoft.com/office/drawing/2014/main" id="{3754D6C4-F74B-4E02-A847-57DE22797713}"/>
              </a:ext>
            </a:extLst>
          </p:cNvPr>
          <p:cNvSpPr/>
          <p:nvPr/>
        </p:nvSpPr>
        <p:spPr>
          <a:xfrm>
            <a:off x="8249382"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Calibri" panose="020F0502020204030204"/>
              </a:rPr>
              <a:t>B</a:t>
            </a:r>
            <a:r>
              <a:rPr lang="en-US" b="1" kern="0" baseline="-25000" dirty="0">
                <a:latin typeface="Calibri" panose="020F0502020204030204"/>
              </a:rPr>
              <a:t>2</a:t>
            </a:r>
            <a:endParaRPr kumimoji="0" lang="en-US" sz="1800" b="1" i="0" u="none" strike="noStrike" kern="0" cap="none" spc="0" normalizeH="0" baseline="0" noProof="0" dirty="0">
              <a:ln>
                <a:noFill/>
              </a:ln>
              <a:effectLst/>
              <a:uLnTx/>
              <a:uFillTx/>
              <a:latin typeface="Calibri" panose="020F0502020204030204"/>
            </a:endParaRPr>
          </a:p>
        </p:txBody>
      </p:sp>
      <p:grpSp>
        <p:nvGrpSpPr>
          <p:cNvPr id="3" name="Group 2">
            <a:extLst>
              <a:ext uri="{FF2B5EF4-FFF2-40B4-BE49-F238E27FC236}">
                <a16:creationId xmlns:a16="http://schemas.microsoft.com/office/drawing/2014/main" id="{848CD3DB-105A-4D97-B433-56FA86B3380F}"/>
              </a:ext>
            </a:extLst>
          </p:cNvPr>
          <p:cNvGrpSpPr/>
          <p:nvPr/>
        </p:nvGrpSpPr>
        <p:grpSpPr>
          <a:xfrm>
            <a:off x="2888939" y="4380412"/>
            <a:ext cx="182880" cy="509830"/>
            <a:chOff x="282642" y="4662044"/>
            <a:chExt cx="182880" cy="509830"/>
          </a:xfrm>
        </p:grpSpPr>
        <p:sp>
          <p:nvSpPr>
            <p:cNvPr id="13" name="Rectangle 12">
              <a:extLst>
                <a:ext uri="{FF2B5EF4-FFF2-40B4-BE49-F238E27FC236}">
                  <a16:creationId xmlns:a16="http://schemas.microsoft.com/office/drawing/2014/main" id="{626D5AF8-5B4C-49D2-975A-2819E85F020A}"/>
                </a:ext>
              </a:extLst>
            </p:cNvPr>
            <p:cNvSpPr/>
            <p:nvPr/>
          </p:nvSpPr>
          <p:spPr>
            <a:xfrm>
              <a:off x="282642" y="4900613"/>
              <a:ext cx="182880" cy="26650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 name="Rectangle 1">
              <a:extLst>
                <a:ext uri="{FF2B5EF4-FFF2-40B4-BE49-F238E27FC236}">
                  <a16:creationId xmlns:a16="http://schemas.microsoft.com/office/drawing/2014/main" id="{9895F425-DBF3-4BC9-80ED-16373B6079EF}"/>
                </a:ext>
              </a:extLst>
            </p:cNvPr>
            <p:cNvSpPr/>
            <p:nvPr/>
          </p:nvSpPr>
          <p:spPr>
            <a:xfrm rot="16200000">
              <a:off x="119167"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1600" dirty="0">
                  <a:solidFill>
                    <a:schemeClr val="tx1"/>
                  </a:solidFill>
                </a:rPr>
                <a:t>1</a:t>
              </a:r>
              <a:endParaRPr lang="en-US" dirty="0">
                <a:solidFill>
                  <a:schemeClr val="tx1"/>
                </a:solidFill>
              </a:endParaRPr>
            </a:p>
          </p:txBody>
        </p:sp>
      </p:grpSp>
      <p:grpSp>
        <p:nvGrpSpPr>
          <p:cNvPr id="4" name="Group 3">
            <a:extLst>
              <a:ext uri="{FF2B5EF4-FFF2-40B4-BE49-F238E27FC236}">
                <a16:creationId xmlns:a16="http://schemas.microsoft.com/office/drawing/2014/main" id="{894D8CC0-26CF-4E51-A049-34F4B749112C}"/>
              </a:ext>
            </a:extLst>
          </p:cNvPr>
          <p:cNvGrpSpPr/>
          <p:nvPr/>
        </p:nvGrpSpPr>
        <p:grpSpPr>
          <a:xfrm>
            <a:off x="3493777" y="4380412"/>
            <a:ext cx="182880" cy="509830"/>
            <a:chOff x="887480" y="4662044"/>
            <a:chExt cx="182880" cy="509830"/>
          </a:xfrm>
        </p:grpSpPr>
        <p:sp>
          <p:nvSpPr>
            <p:cNvPr id="22" name="Rectangle 21">
              <a:extLst>
                <a:ext uri="{FF2B5EF4-FFF2-40B4-BE49-F238E27FC236}">
                  <a16:creationId xmlns:a16="http://schemas.microsoft.com/office/drawing/2014/main" id="{B9A4F86D-570D-46AD-83EE-7903D99260A8}"/>
                </a:ext>
              </a:extLst>
            </p:cNvPr>
            <p:cNvSpPr/>
            <p:nvPr/>
          </p:nvSpPr>
          <p:spPr>
            <a:xfrm>
              <a:off x="887480" y="4900613"/>
              <a:ext cx="182880" cy="26650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CE5E8E-4870-448C-8E29-84179F555C2B}"/>
                </a:ext>
              </a:extLst>
            </p:cNvPr>
            <p:cNvSpPr/>
            <p:nvPr/>
          </p:nvSpPr>
          <p:spPr>
            <a:xfrm rot="16200000">
              <a:off x="724005"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1600" dirty="0">
                  <a:solidFill>
                    <a:schemeClr val="tx1"/>
                  </a:solidFill>
                </a:rPr>
                <a:t>1</a:t>
              </a:r>
              <a:endParaRPr lang="en-US" dirty="0">
                <a:solidFill>
                  <a:schemeClr val="tx1"/>
                </a:solidFill>
              </a:endParaRPr>
            </a:p>
          </p:txBody>
        </p:sp>
      </p:grpSp>
      <p:grpSp>
        <p:nvGrpSpPr>
          <p:cNvPr id="33" name="Group 32">
            <a:extLst>
              <a:ext uri="{FF2B5EF4-FFF2-40B4-BE49-F238E27FC236}">
                <a16:creationId xmlns:a16="http://schemas.microsoft.com/office/drawing/2014/main" id="{923E7894-18F9-432E-91D5-047A13211BA7}"/>
              </a:ext>
            </a:extLst>
          </p:cNvPr>
          <p:cNvGrpSpPr/>
          <p:nvPr/>
        </p:nvGrpSpPr>
        <p:grpSpPr>
          <a:xfrm>
            <a:off x="4098615" y="4375651"/>
            <a:ext cx="182880" cy="509830"/>
            <a:chOff x="1492318" y="4657283"/>
            <a:chExt cx="182880" cy="509830"/>
          </a:xfrm>
        </p:grpSpPr>
        <p:sp>
          <p:nvSpPr>
            <p:cNvPr id="24" name="Rectangle 23">
              <a:extLst>
                <a:ext uri="{FF2B5EF4-FFF2-40B4-BE49-F238E27FC236}">
                  <a16:creationId xmlns:a16="http://schemas.microsoft.com/office/drawing/2014/main" id="{1FC42B95-A00C-4F1D-AE85-249B6FEF2B9F}"/>
                </a:ext>
              </a:extLst>
            </p:cNvPr>
            <p:cNvSpPr/>
            <p:nvPr/>
          </p:nvSpPr>
          <p:spPr>
            <a:xfrm>
              <a:off x="1492318" y="5075674"/>
              <a:ext cx="182880" cy="86678"/>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B10BF38-AB7C-44C8-9B3D-E7F4D661E538}"/>
                </a:ext>
              </a:extLst>
            </p:cNvPr>
            <p:cNvSpPr/>
            <p:nvPr/>
          </p:nvSpPr>
          <p:spPr>
            <a:xfrm rot="16200000">
              <a:off x="1328843" y="4820758"/>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3200" dirty="0">
                  <a:solidFill>
                    <a:schemeClr val="tx1"/>
                  </a:solidFill>
                </a:rPr>
                <a:t>2</a:t>
              </a:r>
            </a:p>
          </p:txBody>
        </p:sp>
      </p:grpSp>
      <p:grpSp>
        <p:nvGrpSpPr>
          <p:cNvPr id="34" name="Group 33">
            <a:extLst>
              <a:ext uri="{FF2B5EF4-FFF2-40B4-BE49-F238E27FC236}">
                <a16:creationId xmlns:a16="http://schemas.microsoft.com/office/drawing/2014/main" id="{125AD4B5-1AC5-474C-B3E6-16A406784180}"/>
              </a:ext>
            </a:extLst>
          </p:cNvPr>
          <p:cNvGrpSpPr/>
          <p:nvPr/>
        </p:nvGrpSpPr>
        <p:grpSpPr>
          <a:xfrm>
            <a:off x="4688439" y="4380412"/>
            <a:ext cx="182880" cy="509830"/>
            <a:chOff x="2082142" y="4662044"/>
            <a:chExt cx="182880" cy="509830"/>
          </a:xfrm>
        </p:grpSpPr>
        <p:sp>
          <p:nvSpPr>
            <p:cNvPr id="26" name="Rectangle 25">
              <a:extLst>
                <a:ext uri="{FF2B5EF4-FFF2-40B4-BE49-F238E27FC236}">
                  <a16:creationId xmlns:a16="http://schemas.microsoft.com/office/drawing/2014/main" id="{24A5D8CE-8892-485B-AE03-0BB77369D26B}"/>
                </a:ext>
              </a:extLst>
            </p:cNvPr>
            <p:cNvSpPr/>
            <p:nvPr/>
          </p:nvSpPr>
          <p:spPr>
            <a:xfrm>
              <a:off x="2082142" y="4710549"/>
              <a:ext cx="182880" cy="456564"/>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DDAD5A5-EC2A-4994-906B-15578D734237}"/>
                </a:ext>
              </a:extLst>
            </p:cNvPr>
            <p:cNvSpPr/>
            <p:nvPr/>
          </p:nvSpPr>
          <p:spPr>
            <a:xfrm rot="16200000">
              <a:off x="1918667"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900" dirty="0">
                  <a:solidFill>
                    <a:schemeClr val="tx1"/>
                  </a:solidFill>
                </a:rPr>
                <a:t>.1</a:t>
              </a:r>
            </a:p>
          </p:txBody>
        </p:sp>
      </p:grpSp>
      <p:grpSp>
        <p:nvGrpSpPr>
          <p:cNvPr id="35" name="Group 34">
            <a:extLst>
              <a:ext uri="{FF2B5EF4-FFF2-40B4-BE49-F238E27FC236}">
                <a16:creationId xmlns:a16="http://schemas.microsoft.com/office/drawing/2014/main" id="{8790EA2D-3ECB-41CA-8427-FF8AD6CC8AA2}"/>
              </a:ext>
            </a:extLst>
          </p:cNvPr>
          <p:cNvGrpSpPr/>
          <p:nvPr/>
        </p:nvGrpSpPr>
        <p:grpSpPr>
          <a:xfrm>
            <a:off x="5287088" y="4380412"/>
            <a:ext cx="182880" cy="509830"/>
            <a:chOff x="2680791" y="4662044"/>
            <a:chExt cx="182880" cy="509830"/>
          </a:xfrm>
        </p:grpSpPr>
        <p:sp>
          <p:nvSpPr>
            <p:cNvPr id="28" name="Rectangle 27">
              <a:extLst>
                <a:ext uri="{FF2B5EF4-FFF2-40B4-BE49-F238E27FC236}">
                  <a16:creationId xmlns:a16="http://schemas.microsoft.com/office/drawing/2014/main" id="{2DAEBC20-8916-41E8-8753-73D9DEA1E2C6}"/>
                </a:ext>
              </a:extLst>
            </p:cNvPr>
            <p:cNvSpPr/>
            <p:nvPr/>
          </p:nvSpPr>
          <p:spPr>
            <a:xfrm>
              <a:off x="2680791" y="5033963"/>
              <a:ext cx="182880" cy="13315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D8D9EAA-BCA3-41CE-ABA6-EA4C9EA2A807}"/>
                </a:ext>
              </a:extLst>
            </p:cNvPr>
            <p:cNvSpPr/>
            <p:nvPr/>
          </p:nvSpPr>
          <p:spPr>
            <a:xfrm rot="16200000">
              <a:off x="2517316"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3200" dirty="0">
                  <a:solidFill>
                    <a:schemeClr val="tx1"/>
                  </a:solidFill>
                </a:rPr>
                <a:t>2</a:t>
              </a:r>
            </a:p>
          </p:txBody>
        </p:sp>
      </p:grpSp>
      <p:sp>
        <p:nvSpPr>
          <p:cNvPr id="42" name="Rectangle: Rounded Corners 5">
            <a:extLst>
              <a:ext uri="{FF2B5EF4-FFF2-40B4-BE49-F238E27FC236}">
                <a16:creationId xmlns:a16="http://schemas.microsoft.com/office/drawing/2014/main" id="{D10B9497-2007-4CE3-8DB7-1FAFA981395D}"/>
              </a:ext>
            </a:extLst>
          </p:cNvPr>
          <p:cNvSpPr/>
          <p:nvPr/>
        </p:nvSpPr>
        <p:spPr>
          <a:xfrm>
            <a:off x="3423610" y="3120013"/>
            <a:ext cx="5181835" cy="1389258"/>
          </a:xfrm>
          <a:prstGeom prst="roundRect">
            <a:avLst/>
          </a:prstGeom>
          <a:solidFill>
            <a:srgbClr val="C0504D">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Adaptive Weighted Flow Dispatching (AWFD)</a:t>
            </a: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43" name="Arrow: Right 6">
            <a:extLst>
              <a:ext uri="{FF2B5EF4-FFF2-40B4-BE49-F238E27FC236}">
                <a16:creationId xmlns:a16="http://schemas.microsoft.com/office/drawing/2014/main" id="{5007B0FA-5D52-4C83-A9F4-3E68503434C7}"/>
              </a:ext>
            </a:extLst>
          </p:cNvPr>
          <p:cNvSpPr/>
          <p:nvPr/>
        </p:nvSpPr>
        <p:spPr>
          <a:xfrm>
            <a:off x="8358865" y="3778731"/>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44" name="Rectangle: Rounded Corners 7">
            <a:extLst>
              <a:ext uri="{FF2B5EF4-FFF2-40B4-BE49-F238E27FC236}">
                <a16:creationId xmlns:a16="http://schemas.microsoft.com/office/drawing/2014/main" id="{B4ABE6A8-A530-4472-8AA6-FE1C019E16F4}"/>
              </a:ext>
            </a:extLst>
          </p:cNvPr>
          <p:cNvSpPr/>
          <p:nvPr/>
        </p:nvSpPr>
        <p:spPr>
          <a:xfrm>
            <a:off x="3655869" y="3444771"/>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Bucket</a:t>
            </a:r>
          </a:p>
        </p:txBody>
      </p:sp>
      <p:sp>
        <p:nvSpPr>
          <p:cNvPr id="45" name="Arrow: Right 8">
            <a:extLst>
              <a:ext uri="{FF2B5EF4-FFF2-40B4-BE49-F238E27FC236}">
                <a16:creationId xmlns:a16="http://schemas.microsoft.com/office/drawing/2014/main" id="{E9872332-51A2-487C-B507-00C525289C42}"/>
              </a:ext>
            </a:extLst>
          </p:cNvPr>
          <p:cNvSpPr/>
          <p:nvPr/>
        </p:nvSpPr>
        <p:spPr>
          <a:xfrm>
            <a:off x="5546314" y="3774078"/>
            <a:ext cx="922106"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46" name="Rectangle: Rounded Corners 9">
            <a:extLst>
              <a:ext uri="{FF2B5EF4-FFF2-40B4-BE49-F238E27FC236}">
                <a16:creationId xmlns:a16="http://schemas.microsoft.com/office/drawing/2014/main" id="{D8BD0E95-8F0F-431D-B61C-A4FD95E446AA}"/>
              </a:ext>
            </a:extLst>
          </p:cNvPr>
          <p:cNvSpPr/>
          <p:nvPr/>
        </p:nvSpPr>
        <p:spPr>
          <a:xfrm>
            <a:off x="6491536" y="3449371"/>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DIP from the Bucket</a:t>
            </a:r>
          </a:p>
        </p:txBody>
      </p:sp>
      <p:sp>
        <p:nvSpPr>
          <p:cNvPr id="47" name="Arrow: Right 10">
            <a:extLst>
              <a:ext uri="{FF2B5EF4-FFF2-40B4-BE49-F238E27FC236}">
                <a16:creationId xmlns:a16="http://schemas.microsoft.com/office/drawing/2014/main" id="{A047E691-7324-486F-8FC5-0CC4E1168ACB}"/>
              </a:ext>
            </a:extLst>
          </p:cNvPr>
          <p:cNvSpPr/>
          <p:nvPr/>
        </p:nvSpPr>
        <p:spPr>
          <a:xfrm>
            <a:off x="2349961" y="3778731"/>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A2AF38-D3E9-467A-9660-ABDED9645766}"/>
                  </a:ext>
                </a:extLst>
              </p:cNvPr>
              <p:cNvSpPr txBox="1"/>
              <p:nvPr/>
            </p:nvSpPr>
            <p:spPr>
              <a:xfrm>
                <a:off x="3676658" y="6452364"/>
                <a:ext cx="5398059" cy="411395"/>
              </a:xfrm>
              <a:prstGeom prst="rect">
                <a:avLst/>
              </a:prstGeom>
              <a:noFill/>
            </p:spPr>
            <p:txBody>
              <a:bodyPr wrap="square" rtlCol="0">
                <a:spAutoFit/>
              </a:bodyPr>
              <a:lstStyle/>
              <a:p>
                <a:r>
                  <a:rPr lang="en-US" dirty="0"/>
                  <a:t>Weight of </a:t>
                </a:r>
                <a:r>
                  <a:rPr lang="en-US" dirty="0" err="1"/>
                  <a:t>B</a:t>
                </a:r>
                <a:r>
                  <a:rPr lang="en-US" baseline="-25000" dirty="0" err="1"/>
                  <a:t>j</a:t>
                </a:r>
                <a:r>
                  <a:rPr lang="en-US" dirty="0"/>
                  <a:t>: </a:t>
                </a:r>
                <a14:m>
                  <m:oMath xmlns:m="http://schemas.openxmlformats.org/officeDocument/2006/math">
                    <m:r>
                      <a:rPr lang="en-US" i="1">
                        <a:solidFill>
                          <a:prstClr val="black"/>
                        </a:solidFill>
                        <a:latin typeface="Cambria Math" panose="02040503050406030204" pitchFamily="18" charset="0"/>
                      </a:rPr>
                      <m:t>𝑗</m:t>
                    </m:r>
                    <m:d>
                      <m:dPr>
                        <m:begChr m:val="‖"/>
                        <m:endChr m:val="‖"/>
                        <m:ctrlPr>
                          <a:rPr lang="en-US" i="1">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𝐵</m:t>
                            </m:r>
                          </m:e>
                          <m:sub>
                            <m:r>
                              <a:rPr lang="en-US" i="1">
                                <a:solidFill>
                                  <a:prstClr val="black"/>
                                </a:solidFill>
                                <a:latin typeface="Cambria Math" panose="02040503050406030204" pitchFamily="18" charset="0"/>
                              </a:rPr>
                              <m:t>𝑗</m:t>
                            </m:r>
                          </m:sub>
                        </m:sSub>
                      </m:e>
                    </m:d>
                  </m:oMath>
                </a14:m>
                <a:r>
                  <a:rPr lang="en-US" dirty="0"/>
                  <a:t>                 0*1             1*2             2*2</a:t>
                </a:r>
              </a:p>
            </p:txBody>
          </p:sp>
        </mc:Choice>
        <mc:Fallback xmlns="">
          <p:sp>
            <p:nvSpPr>
              <p:cNvPr id="48" name="TextBox 47">
                <a:extLst>
                  <a:ext uri="{FF2B5EF4-FFF2-40B4-BE49-F238E27FC236}">
                    <a16:creationId xmlns:a16="http://schemas.microsoft.com/office/drawing/2014/main" id="{56A2AF38-D3E9-467A-9660-ABDED9645766}"/>
                  </a:ext>
                </a:extLst>
              </p:cNvPr>
              <p:cNvSpPr txBox="1">
                <a:spLocks noRot="1" noChangeAspect="1" noMove="1" noResize="1" noEditPoints="1" noAdjustHandles="1" noChangeArrowheads="1" noChangeShapeType="1" noTextEdit="1"/>
              </p:cNvSpPr>
              <p:nvPr/>
            </p:nvSpPr>
            <p:spPr>
              <a:xfrm>
                <a:off x="3676658" y="6452364"/>
                <a:ext cx="5398059" cy="411395"/>
              </a:xfrm>
              <a:prstGeom prst="rect">
                <a:avLst/>
              </a:prstGeom>
              <a:blipFill>
                <a:blip r:embed="rId5"/>
                <a:stretch>
                  <a:fillRect l="-903" t="-1471" b="-17647"/>
                </a:stretch>
              </a:blipFill>
            </p:spPr>
            <p:txBody>
              <a:bodyPr/>
              <a:lstStyle/>
              <a:p>
                <a:r>
                  <a:rPr lang="en-US">
                    <a:noFill/>
                  </a:rPr>
                  <a:t> </a:t>
                </a:r>
              </a:p>
            </p:txBody>
          </p:sp>
        </mc:Fallback>
      </mc:AlternateContent>
    </p:spTree>
    <p:extLst>
      <p:ext uri="{BB962C8B-B14F-4D97-AF65-F5344CB8AC3E}">
        <p14:creationId xmlns:p14="http://schemas.microsoft.com/office/powerpoint/2010/main" val="36547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16667E-6 -4.44444E-6 L 0.28554 0.20996 " pathEditMode="relative" rAng="0" ptsTypes="AA">
                                      <p:cBhvr>
                                        <p:cTn id="27" dur="2000" fill="hold"/>
                                        <p:tgtEl>
                                          <p:spTgt spid="35"/>
                                        </p:tgtEl>
                                        <p:attrNameLst>
                                          <p:attrName>ppt_x</p:attrName>
                                          <p:attrName>ppt_y</p:attrName>
                                        </p:attrNameLst>
                                      </p:cBhvr>
                                      <p:rCtr x="14271" y="10486"/>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70833E-6 -4.44444E-6 L 0.13034 0.20996 " pathEditMode="relative" rAng="0" ptsTypes="AA">
                                      <p:cBhvr>
                                        <p:cTn id="31" dur="2000" fill="hold"/>
                                        <p:tgtEl>
                                          <p:spTgt spid="34"/>
                                        </p:tgtEl>
                                        <p:attrNameLst>
                                          <p:attrName>ppt_x</p:attrName>
                                          <p:attrName>ppt_y</p:attrName>
                                        </p:attrNameLst>
                                      </p:cBhvr>
                                      <p:rCtr x="6510" y="10486"/>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2.08333E-7 1.11022E-16 L 0.35547 0.21065 " pathEditMode="relative" rAng="0" ptsTypes="AA">
                                      <p:cBhvr>
                                        <p:cTn id="35" dur="2000" fill="hold"/>
                                        <p:tgtEl>
                                          <p:spTgt spid="33"/>
                                        </p:tgtEl>
                                        <p:attrNameLst>
                                          <p:attrName>ppt_x</p:attrName>
                                          <p:attrName>ppt_y</p:attrName>
                                        </p:attrNameLst>
                                      </p:cBhvr>
                                      <p:rCtr x="17773" y="10532"/>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16667E-7 -4.44444E-6 L 0.34883 0.20996 " pathEditMode="relative" rAng="0" ptsTypes="AA">
                                      <p:cBhvr>
                                        <p:cTn id="39" dur="2000" fill="hold"/>
                                        <p:tgtEl>
                                          <p:spTgt spid="4"/>
                                        </p:tgtEl>
                                        <p:attrNameLst>
                                          <p:attrName>ppt_x</p:attrName>
                                          <p:attrName>ppt_y</p:attrName>
                                        </p:attrNameLst>
                                      </p:cBhvr>
                                      <p:rCtr x="17435" y="1048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1.04167E-6 -4.44444E-6 L 0.37083 0.20996 " pathEditMode="relative" rAng="0" ptsTypes="AA">
                                      <p:cBhvr>
                                        <p:cTn id="43" dur="2000" fill="hold"/>
                                        <p:tgtEl>
                                          <p:spTgt spid="3"/>
                                        </p:tgtEl>
                                        <p:attrNameLst>
                                          <p:attrName>ppt_x</p:attrName>
                                          <p:attrName>ppt_y</p:attrName>
                                        </p:attrNameLst>
                                      </p:cBhvr>
                                      <p:rCtr x="18542" y="10486"/>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ppt_x"/>
                                          </p:val>
                                        </p:tav>
                                        <p:tav tm="100000">
                                          <p:val>
                                            <p:strVal val="#ppt_x"/>
                                          </p:val>
                                        </p:tav>
                                      </p:tavLst>
                                    </p:anim>
                                    <p:anim calcmode="lin" valueType="num">
                                      <p:cBhvr additive="base">
                                        <p:cTn id="61" dur="500" fill="hold"/>
                                        <p:tgtEl>
                                          <p:spTgt spid="4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500" fill="hold"/>
                                        <p:tgtEl>
                                          <p:spTgt spid="47"/>
                                        </p:tgtEl>
                                        <p:attrNameLst>
                                          <p:attrName>ppt_x</p:attrName>
                                        </p:attrNameLst>
                                      </p:cBhvr>
                                      <p:tavLst>
                                        <p:tav tm="0">
                                          <p:val>
                                            <p:strVal val="#ppt_x"/>
                                          </p:val>
                                        </p:tav>
                                        <p:tav tm="100000">
                                          <p:val>
                                            <p:strVal val="#ppt_x"/>
                                          </p:val>
                                        </p:tav>
                                      </p:tavLst>
                                    </p:anim>
                                    <p:anim calcmode="lin" valueType="num">
                                      <p:cBhvr additive="base">
                                        <p:cTn id="6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anim calcmode="lin" valueType="num">
                                      <p:cBhvr>
                                        <p:cTn id="75" dur="1000" fill="hold"/>
                                        <p:tgtEl>
                                          <p:spTgt spid="48"/>
                                        </p:tgtEl>
                                        <p:attrNameLst>
                                          <p:attrName>ppt_x</p:attrName>
                                        </p:attrNameLst>
                                      </p:cBhvr>
                                      <p:tavLst>
                                        <p:tav tm="0">
                                          <p:val>
                                            <p:strVal val="#ppt_x"/>
                                          </p:val>
                                        </p:tav>
                                        <p:tav tm="100000">
                                          <p:val>
                                            <p:strVal val="#ppt_x"/>
                                          </p:val>
                                        </p:tav>
                                      </p:tavLst>
                                    </p:anim>
                                    <p:anim calcmode="lin" valueType="num">
                                      <p:cBhvr>
                                        <p:cTn id="7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42" grpId="0" animBg="1"/>
      <p:bldP spid="43" grpId="0" animBg="1"/>
      <p:bldP spid="44" grpId="0" animBg="1"/>
      <p:bldP spid="45" grpId="0" animBg="1"/>
      <p:bldP spid="46" grpId="0" animBg="1"/>
      <p:bldP spid="47" grpId="0" animBg="1"/>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Stage I</a:t>
            </a:r>
          </a:p>
        </p:txBody>
      </p:sp>
      <p:sp>
        <p:nvSpPr>
          <p:cNvPr id="7" name="Slide Number Placeholder 6"/>
          <p:cNvSpPr>
            <a:spLocks noGrp="1"/>
          </p:cNvSpPr>
          <p:nvPr>
            <p:ph type="sldNum" sz="quarter" idx="12"/>
          </p:nvPr>
        </p:nvSpPr>
        <p:spPr/>
        <p:txBody>
          <a:bodyPr/>
          <a:lstStyle/>
          <a:p>
            <a:fld id="{76A24A3C-1A67-456D-B525-A9BEE51E7E0D}" type="slidenum">
              <a:rPr lang="en-US" smtClean="0"/>
              <a:t>56</a:t>
            </a:fld>
            <a:endParaRPr lang="en-US" dirty="0"/>
          </a:p>
        </p:txBody>
      </p:sp>
      <p:cxnSp>
        <p:nvCxnSpPr>
          <p:cNvPr id="41" name="Straight Connector 40">
            <a:extLst>
              <a:ext uri="{FF2B5EF4-FFF2-40B4-BE49-F238E27FC236}">
                <a16:creationId xmlns:a16="http://schemas.microsoft.com/office/drawing/2014/main" id="{5D1984F6-A579-4A52-9058-2685083D74E6}"/>
              </a:ext>
            </a:extLst>
          </p:cNvPr>
          <p:cNvCxnSpPr>
            <a:cxnSpLocks/>
          </p:cNvCxnSpPr>
          <p:nvPr/>
        </p:nvCxnSpPr>
        <p:spPr>
          <a:xfrm>
            <a:off x="2151582" y="5295275"/>
            <a:ext cx="8257005" cy="0"/>
          </a:xfrm>
          <a:prstGeom prst="line">
            <a:avLst/>
          </a:prstGeom>
          <a:noFill/>
          <a:ln w="76200" cap="flat" cmpd="sng" algn="ctr">
            <a:solidFill>
              <a:srgbClr val="4F81BD">
                <a:shade val="95000"/>
                <a:satMod val="10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92C6BBB-BA3B-4D38-BB7D-993215DD639C}"/>
                  </a:ext>
                </a:extLst>
              </p:cNvPr>
              <p:cNvSpPr txBox="1"/>
              <p:nvPr/>
            </p:nvSpPr>
            <p:spPr>
              <a:xfrm>
                <a:off x="2143633" y="5295275"/>
                <a:ext cx="8260090" cy="461665"/>
              </a:xfrm>
              <a:prstGeom prst="rect">
                <a:avLst/>
              </a:prstGeom>
              <a:noFill/>
            </p:spPr>
            <p:txBody>
              <a:bodyPr wrap="square" rtlCol="0">
                <a:spAutoFit/>
              </a:bodyPr>
              <a:lstStyle/>
              <a:p>
                <a:pPr algn="ctr" defTabSz="457200" fontAlgn="base">
                  <a:spcBef>
                    <a:spcPct val="0"/>
                  </a:spcBef>
                  <a:spcAft>
                    <a:spcPct val="0"/>
                  </a:spcAft>
                </a:pP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𝑈</m:t>
                        </m:r>
                      </m:e>
                      <m:sub>
                        <m:r>
                          <a:rPr lang="en-US" sz="2400" i="1">
                            <a:solidFill>
                              <a:prstClr val="black"/>
                            </a:solidFill>
                            <a:latin typeface="Cambria Math" panose="02040503050406030204" pitchFamily="18" charset="0"/>
                          </a:rPr>
                          <m:t>𝑠𝑢𝑚</m:t>
                        </m:r>
                      </m:sub>
                    </m:sSub>
                  </m:oMath>
                </a14:m>
                <a:r>
                  <a:rPr lang="en-US" sz="2400" baseline="-25000" dirty="0">
                    <a:solidFill>
                      <a:prstClr val="black"/>
                    </a:solidFill>
                    <a:latin typeface="Arial" charset="0"/>
                    <a:ea typeface="ＭＳ Ｐゴシック" charset="-128"/>
                  </a:rPr>
                  <a:t> </a:t>
                </a:r>
                <a:r>
                  <a:rPr lang="en-US" sz="2400" dirty="0">
                    <a:solidFill>
                      <a:prstClr val="black"/>
                    </a:solidFill>
                    <a:latin typeface="Arial" charset="0"/>
                    <a:ea typeface="ＭＳ Ｐゴシック" charset="-128"/>
                  </a:rPr>
                  <a:t>= Sum(weights)</a:t>
                </a:r>
              </a:p>
            </p:txBody>
          </p:sp>
        </mc:Choice>
        <mc:Fallback xmlns="">
          <p:sp>
            <p:nvSpPr>
              <p:cNvPr id="42" name="TextBox 41">
                <a:extLst>
                  <a:ext uri="{FF2B5EF4-FFF2-40B4-BE49-F238E27FC236}">
                    <a16:creationId xmlns:a16="http://schemas.microsoft.com/office/drawing/2014/main" id="{492C6BBB-BA3B-4D38-BB7D-993215DD639C}"/>
                  </a:ext>
                </a:extLst>
              </p:cNvPr>
              <p:cNvSpPr txBox="1">
                <a:spLocks noRot="1" noChangeAspect="1" noMove="1" noResize="1" noEditPoints="1" noAdjustHandles="1" noChangeArrowheads="1" noChangeShapeType="1" noTextEdit="1"/>
              </p:cNvSpPr>
              <p:nvPr/>
            </p:nvSpPr>
            <p:spPr>
              <a:xfrm>
                <a:off x="2143633" y="5295275"/>
                <a:ext cx="8260090" cy="461665"/>
              </a:xfrm>
              <a:prstGeom prst="rect">
                <a:avLst/>
              </a:prstGeom>
              <a:blipFill>
                <a:blip r:embed="rId2"/>
                <a:stretch>
                  <a:fillRect t="-9333" b="-32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791240C-E3A2-4284-ADB4-2FFDA681CC07}"/>
              </a:ext>
            </a:extLst>
          </p:cNvPr>
          <p:cNvCxnSpPr>
            <a:cxnSpLocks/>
          </p:cNvCxnSpPr>
          <p:nvPr/>
        </p:nvCxnSpPr>
        <p:spPr>
          <a:xfrm>
            <a:off x="2151582" y="5061496"/>
            <a:ext cx="1840485" cy="231"/>
          </a:xfrm>
          <a:prstGeom prst="line">
            <a:avLst/>
          </a:prstGeom>
          <a:noFill/>
          <a:ln w="76200" cap="flat" cmpd="sng" algn="ctr">
            <a:solidFill>
              <a:srgbClr val="C0504D">
                <a:lumMod val="7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5789265-E3E8-46B6-A141-34BC92BF1E5D}"/>
                  </a:ext>
                </a:extLst>
              </p:cNvPr>
              <p:cNvSpPr/>
              <p:nvPr/>
            </p:nvSpPr>
            <p:spPr>
              <a:xfrm>
                <a:off x="2143633" y="4558462"/>
                <a:ext cx="1848433"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4</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4</m:t>
                              </m:r>
                            </m:sub>
                          </m:sSub>
                        </m:e>
                      </m:d>
                    </m:oMath>
                  </m:oMathPara>
                </a14:m>
                <a:endParaRPr lang="en-US" sz="2400" dirty="0">
                  <a:solidFill>
                    <a:prstClr val="black"/>
                  </a:solidFill>
                  <a:latin typeface="Arial" charset="0"/>
                  <a:ea typeface="ＭＳ Ｐゴシック" charset="-128"/>
                </a:endParaRPr>
              </a:p>
            </p:txBody>
          </p:sp>
        </mc:Choice>
        <mc:Fallback xmlns="">
          <p:sp>
            <p:nvSpPr>
              <p:cNvPr id="44" name="Rectangle 43">
                <a:extLst>
                  <a:ext uri="{FF2B5EF4-FFF2-40B4-BE49-F238E27FC236}">
                    <a16:creationId xmlns:a16="http://schemas.microsoft.com/office/drawing/2014/main" id="{75789265-E3E8-46B6-A141-34BC92BF1E5D}"/>
                  </a:ext>
                </a:extLst>
              </p:cNvPr>
              <p:cNvSpPr>
                <a:spLocks noRot="1" noChangeAspect="1" noMove="1" noResize="1" noEditPoints="1" noAdjustHandles="1" noChangeArrowheads="1" noChangeShapeType="1" noTextEdit="1"/>
              </p:cNvSpPr>
              <p:nvPr/>
            </p:nvSpPr>
            <p:spPr>
              <a:xfrm>
                <a:off x="2143633" y="4558462"/>
                <a:ext cx="1848433" cy="461665"/>
              </a:xfrm>
              <a:prstGeom prst="rect">
                <a:avLst/>
              </a:prstGeom>
              <a:blipFill>
                <a:blip r:embed="rId3"/>
                <a:stretch>
                  <a:fillRect b="-2632"/>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9CE50C9-2BDD-4D46-A25B-0D4DF1538598}"/>
              </a:ext>
            </a:extLst>
          </p:cNvPr>
          <p:cNvCxnSpPr>
            <a:cxnSpLocks/>
          </p:cNvCxnSpPr>
          <p:nvPr/>
        </p:nvCxnSpPr>
        <p:spPr>
          <a:xfrm flipV="1">
            <a:off x="4212940" y="5061496"/>
            <a:ext cx="1056437" cy="231"/>
          </a:xfrm>
          <a:prstGeom prst="line">
            <a:avLst/>
          </a:prstGeom>
          <a:noFill/>
          <a:ln w="76200" cap="flat" cmpd="sng" algn="ctr">
            <a:solidFill>
              <a:srgbClr val="FF0000"/>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00CD6376-88EA-42CB-B587-6DCAC739A2DD}"/>
                  </a:ext>
                </a:extLst>
              </p:cNvPr>
              <p:cNvSpPr/>
              <p:nvPr/>
            </p:nvSpPr>
            <p:spPr>
              <a:xfrm>
                <a:off x="4208075" y="4535806"/>
                <a:ext cx="1056437"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3</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3</m:t>
                              </m:r>
                            </m:sub>
                          </m:sSub>
                        </m:e>
                      </m:d>
                    </m:oMath>
                  </m:oMathPara>
                </a14:m>
                <a:endParaRPr lang="en-US" sz="2400" dirty="0">
                  <a:solidFill>
                    <a:prstClr val="black"/>
                  </a:solidFill>
                  <a:latin typeface="Arial" charset="0"/>
                  <a:ea typeface="ＭＳ Ｐゴシック" charset="-128"/>
                </a:endParaRPr>
              </a:p>
            </p:txBody>
          </p:sp>
        </mc:Choice>
        <mc:Fallback xmlns="">
          <p:sp>
            <p:nvSpPr>
              <p:cNvPr id="46" name="Rectangle 45">
                <a:extLst>
                  <a:ext uri="{FF2B5EF4-FFF2-40B4-BE49-F238E27FC236}">
                    <a16:creationId xmlns:a16="http://schemas.microsoft.com/office/drawing/2014/main" id="{00CD6376-88EA-42CB-B587-6DCAC739A2DD}"/>
                  </a:ext>
                </a:extLst>
              </p:cNvPr>
              <p:cNvSpPr>
                <a:spLocks noRot="1" noChangeAspect="1" noMove="1" noResize="1" noEditPoints="1" noAdjustHandles="1" noChangeArrowheads="1" noChangeShapeType="1" noTextEdit="1"/>
              </p:cNvSpPr>
              <p:nvPr/>
            </p:nvSpPr>
            <p:spPr>
              <a:xfrm>
                <a:off x="4208075" y="4535806"/>
                <a:ext cx="1056437" cy="461665"/>
              </a:xfrm>
              <a:prstGeom prst="rect">
                <a:avLst/>
              </a:prstGeom>
              <a:blipFill>
                <a:blip r:embed="rId4"/>
                <a:stretch>
                  <a:fillRect b="-3947"/>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E07CEBE0-8FFE-4B9F-BC69-83F5168659F2}"/>
              </a:ext>
            </a:extLst>
          </p:cNvPr>
          <p:cNvCxnSpPr>
            <a:cxnSpLocks/>
          </p:cNvCxnSpPr>
          <p:nvPr/>
        </p:nvCxnSpPr>
        <p:spPr>
          <a:xfrm>
            <a:off x="7141873" y="5059622"/>
            <a:ext cx="3261851" cy="0"/>
          </a:xfrm>
          <a:prstGeom prst="line">
            <a:avLst/>
          </a:prstGeom>
          <a:noFill/>
          <a:ln w="76200" cap="flat" cmpd="sng" algn="ctr">
            <a:solidFill>
              <a:srgbClr val="002060"/>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F95316C-E8CC-42B9-8206-04E6433EF895}"/>
                  </a:ext>
                </a:extLst>
              </p:cNvPr>
              <p:cNvSpPr/>
              <p:nvPr/>
            </p:nvSpPr>
            <p:spPr>
              <a:xfrm>
                <a:off x="7141872" y="4556273"/>
                <a:ext cx="3261851"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1</m:t>
                              </m:r>
                            </m:sub>
                          </m:sSub>
                        </m:e>
                      </m:d>
                    </m:oMath>
                  </m:oMathPara>
                </a14:m>
                <a:endParaRPr lang="en-US" sz="2400" dirty="0">
                  <a:solidFill>
                    <a:prstClr val="black"/>
                  </a:solidFill>
                  <a:latin typeface="Arial" charset="0"/>
                  <a:ea typeface="ＭＳ Ｐゴシック" charset="-128"/>
                </a:endParaRPr>
              </a:p>
            </p:txBody>
          </p:sp>
        </mc:Choice>
        <mc:Fallback xmlns="">
          <p:sp>
            <p:nvSpPr>
              <p:cNvPr id="48" name="Rectangle 47">
                <a:extLst>
                  <a:ext uri="{FF2B5EF4-FFF2-40B4-BE49-F238E27FC236}">
                    <a16:creationId xmlns:a16="http://schemas.microsoft.com/office/drawing/2014/main" id="{2F95316C-E8CC-42B9-8206-04E6433EF895}"/>
                  </a:ext>
                </a:extLst>
              </p:cNvPr>
              <p:cNvSpPr>
                <a:spLocks noRot="1" noChangeAspect="1" noMove="1" noResize="1" noEditPoints="1" noAdjustHandles="1" noChangeArrowheads="1" noChangeShapeType="1" noTextEdit="1"/>
              </p:cNvSpPr>
              <p:nvPr/>
            </p:nvSpPr>
            <p:spPr>
              <a:xfrm>
                <a:off x="7141872" y="4556273"/>
                <a:ext cx="3261851" cy="461665"/>
              </a:xfrm>
              <a:prstGeom prst="rect">
                <a:avLst/>
              </a:prstGeom>
              <a:blipFill>
                <a:blip r:embed="rId5"/>
                <a:stretch>
                  <a:fillRect b="-3947"/>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159BB9D8-9F74-4086-A907-C26EB94D5BD7}"/>
              </a:ext>
            </a:extLst>
          </p:cNvPr>
          <p:cNvCxnSpPr>
            <a:cxnSpLocks/>
          </p:cNvCxnSpPr>
          <p:nvPr/>
        </p:nvCxnSpPr>
        <p:spPr>
          <a:xfrm>
            <a:off x="5496433" y="5061727"/>
            <a:ext cx="1421781" cy="0"/>
          </a:xfrm>
          <a:prstGeom prst="line">
            <a:avLst/>
          </a:prstGeom>
          <a:noFill/>
          <a:ln w="76200" cap="flat" cmpd="sng" algn="ctr">
            <a:solidFill>
              <a:srgbClr val="9BBB59">
                <a:lumMod val="7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CE25BC4D-772B-41F3-81A7-9C349A1DA02D}"/>
                  </a:ext>
                </a:extLst>
              </p:cNvPr>
              <p:cNvSpPr/>
              <p:nvPr/>
            </p:nvSpPr>
            <p:spPr>
              <a:xfrm>
                <a:off x="5496433" y="4543649"/>
                <a:ext cx="1421782"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2</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2</m:t>
                              </m:r>
                            </m:sub>
                          </m:sSub>
                        </m:e>
                      </m:d>
                    </m:oMath>
                  </m:oMathPara>
                </a14:m>
                <a:endParaRPr lang="en-US" sz="2400" dirty="0">
                  <a:solidFill>
                    <a:prstClr val="black"/>
                  </a:solidFill>
                  <a:latin typeface="Arial" charset="0"/>
                  <a:ea typeface="ＭＳ Ｐゴシック" charset="-128"/>
                </a:endParaRPr>
              </a:p>
            </p:txBody>
          </p:sp>
        </mc:Choice>
        <mc:Fallback xmlns="">
          <p:sp>
            <p:nvSpPr>
              <p:cNvPr id="50" name="Rectangle 49">
                <a:extLst>
                  <a:ext uri="{FF2B5EF4-FFF2-40B4-BE49-F238E27FC236}">
                    <a16:creationId xmlns:a16="http://schemas.microsoft.com/office/drawing/2014/main" id="{CE25BC4D-772B-41F3-81A7-9C349A1DA02D}"/>
                  </a:ext>
                </a:extLst>
              </p:cNvPr>
              <p:cNvSpPr>
                <a:spLocks noRot="1" noChangeAspect="1" noMove="1" noResize="1" noEditPoints="1" noAdjustHandles="1" noChangeArrowheads="1" noChangeShapeType="1" noTextEdit="1"/>
              </p:cNvSpPr>
              <p:nvPr/>
            </p:nvSpPr>
            <p:spPr>
              <a:xfrm>
                <a:off x="5496433" y="4543649"/>
                <a:ext cx="1421782" cy="461665"/>
              </a:xfrm>
              <a:prstGeom prst="rect">
                <a:avLst/>
              </a:prstGeom>
              <a:blipFill>
                <a:blip r:embed="rId6"/>
                <a:stretch>
                  <a:fillRect b="-3947"/>
                </a:stretch>
              </a:blipFill>
            </p:spPr>
            <p:txBody>
              <a:bodyPr/>
              <a:lstStyle/>
              <a:p>
                <a:r>
                  <a:rPr lang="en-US">
                    <a:noFill/>
                  </a:rPr>
                  <a:t> </a:t>
                </a:r>
              </a:p>
            </p:txBody>
          </p:sp>
        </mc:Fallback>
      </mc:AlternateContent>
      <p:sp>
        <p:nvSpPr>
          <p:cNvPr id="51" name="Rectangle: Rounded Corners 21">
            <a:extLst>
              <a:ext uri="{FF2B5EF4-FFF2-40B4-BE49-F238E27FC236}">
                <a16:creationId xmlns:a16="http://schemas.microsoft.com/office/drawing/2014/main" id="{A788A051-E9EE-4C80-851C-13CFCC953827}"/>
              </a:ext>
            </a:extLst>
          </p:cNvPr>
          <p:cNvSpPr/>
          <p:nvPr/>
        </p:nvSpPr>
        <p:spPr>
          <a:xfrm>
            <a:off x="2747719" y="1412001"/>
            <a:ext cx="7056783" cy="3131648"/>
          </a:xfrm>
          <a:prstGeom prst="roundRect">
            <a:avLst/>
          </a:prstGeom>
          <a:solidFill>
            <a:srgbClr val="C0504D">
              <a:alpha val="50000"/>
            </a:srgbClr>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Weighted Flow Dispatching (WFD)</a:t>
            </a:r>
          </a:p>
        </p:txBody>
      </p:sp>
      <p:sp>
        <p:nvSpPr>
          <p:cNvPr id="52" name="Arrow: Right 22">
            <a:extLst>
              <a:ext uri="{FF2B5EF4-FFF2-40B4-BE49-F238E27FC236}">
                <a16:creationId xmlns:a16="http://schemas.microsoft.com/office/drawing/2014/main" id="{D2247195-9845-4C54-8553-C44BBAE6EEE9}"/>
              </a:ext>
            </a:extLst>
          </p:cNvPr>
          <p:cNvSpPr/>
          <p:nvPr/>
        </p:nvSpPr>
        <p:spPr>
          <a:xfrm>
            <a:off x="9392497" y="3068603"/>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53" name="Rectangle: Rounded Corners 23">
            <a:extLst>
              <a:ext uri="{FF2B5EF4-FFF2-40B4-BE49-F238E27FC236}">
                <a16:creationId xmlns:a16="http://schemas.microsoft.com/office/drawing/2014/main" id="{99F8EED6-BE66-4D18-B872-E02A20783314}"/>
              </a:ext>
            </a:extLst>
          </p:cNvPr>
          <p:cNvSpPr/>
          <p:nvPr/>
        </p:nvSpPr>
        <p:spPr>
          <a:xfrm>
            <a:off x="2984270" y="1995611"/>
            <a:ext cx="3983818" cy="2364173"/>
          </a:xfrm>
          <a:prstGeom prst="roundRect">
            <a:avLst/>
          </a:prstGeom>
          <a:solidFill>
            <a:srgbClr val="4F81BD"/>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 Choose a Bucket</a:t>
            </a:r>
          </a:p>
        </p:txBody>
      </p:sp>
      <p:sp>
        <p:nvSpPr>
          <p:cNvPr id="54" name="Arrow: Right 24">
            <a:extLst>
              <a:ext uri="{FF2B5EF4-FFF2-40B4-BE49-F238E27FC236}">
                <a16:creationId xmlns:a16="http://schemas.microsoft.com/office/drawing/2014/main" id="{187D6A3E-0C02-4766-AB96-9473B54A77B6}"/>
              </a:ext>
            </a:extLst>
          </p:cNvPr>
          <p:cNvSpPr/>
          <p:nvPr/>
        </p:nvSpPr>
        <p:spPr>
          <a:xfrm>
            <a:off x="6968087" y="3068603"/>
            <a:ext cx="541191"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55" name="Rectangle: Rounded Corners 25">
            <a:extLst>
              <a:ext uri="{FF2B5EF4-FFF2-40B4-BE49-F238E27FC236}">
                <a16:creationId xmlns:a16="http://schemas.microsoft.com/office/drawing/2014/main" id="{D9ABFF8E-9AFE-47F7-8472-E0242A63EB7F}"/>
              </a:ext>
            </a:extLst>
          </p:cNvPr>
          <p:cNvSpPr/>
          <p:nvPr/>
        </p:nvSpPr>
        <p:spPr>
          <a:xfrm>
            <a:off x="7509279" y="2744313"/>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DIP from the Bucket</a:t>
            </a:r>
          </a:p>
        </p:txBody>
      </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09840">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dirty="0"/>
                            <a:t>X = Random[0,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r>
                            <a:rPr lang="en-US" dirty="0"/>
                            <a:t>)</a:t>
                          </a: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hMerge="1">
                      <a:txBody>
                        <a:bodyPr/>
                        <a:lstStyle/>
                        <a:p>
                          <a:endParaRPr lang="en-US" dirty="0"/>
                        </a:p>
                      </a:txBody>
                      <a:tcPr/>
                    </a:tc>
                    <a:extLst>
                      <a:ext uri="{0D108BD9-81ED-4DB2-BD59-A6C34878D82A}">
                        <a16:rowId xmlns:a16="http://schemas.microsoft.com/office/drawing/2014/main" val="1332368721"/>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r>
                            <a:rPr lang="en-US" dirty="0"/>
                            <a:t> + 2</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2</m:t>
                                      </m:r>
                                    </m:sub>
                                  </m:sSub>
                                </m:e>
                              </m:d>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𝑗</m:t>
                                  </m:r>
                                  <m:r>
                                    <a:rPr lang="en-US" smtClean="0">
                                      <a:latin typeface="Cambria Math" panose="02040503050406030204" pitchFamily="18" charset="0"/>
                                    </a:rPr>
                                    <m:t>=1</m:t>
                                  </m:r>
                                </m:sub>
                                <m:sup>
                                  <m:r>
                                    <a:rPr lang="en-US" smtClean="0">
                                      <a:latin typeface="Cambria Math" panose="02040503050406030204" pitchFamily="18" charset="0"/>
                                    </a:rPr>
                                    <m:t>3</m:t>
                                  </m:r>
                                </m:sup>
                                <m:e>
                                  <m:r>
                                    <a:rPr lang="en-US" smtClean="0">
                                      <a:latin typeface="Cambria Math" panose="02040503050406030204" pitchFamily="18" charset="0"/>
                                    </a:rPr>
                                    <m:t>𝑗</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𝑗</m:t>
                                          </m:r>
                                        </m:sub>
                                      </m:sSub>
                                    </m:e>
                                  </m:d>
                                </m:e>
                              </m:nary>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Choice>
        <mc:Fallback xmlns="">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65760">
                    <a:tc gridSpan="2">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7"/>
                          <a:stretch>
                            <a:fillRect l="-182" t="-8333" r="-730" b="-496667"/>
                          </a:stretch>
                        </a:blipFill>
                      </a:tcPr>
                    </a:tc>
                    <a:tc hMerge="1">
                      <a:txBody>
                        <a:bodyPr/>
                        <a:lstStyle/>
                        <a:p>
                          <a:endParaRPr lang="en-US" dirty="0"/>
                        </a:p>
                      </a:txBody>
                      <a:tcPr/>
                    </a:tc>
                    <a:extLst>
                      <a:ext uri="{0D108BD9-81ED-4DB2-BD59-A6C34878D82A}">
                        <a16:rowId xmlns:a16="http://schemas.microsoft.com/office/drawing/2014/main" val="1332368721"/>
                      </a:ext>
                    </a:extLst>
                  </a:tr>
                  <a:tr h="365760">
                    <a:tc>
                      <a:txBody>
                        <a:bodyPr/>
                        <a:lstStyle/>
                        <a:p>
                          <a:endParaRPr 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106557" r="-20000" b="-388525"/>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210000" r="-20000" b="-295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417259">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269565" r="-20000" b="-156522"/>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425000" r="-20000" b="-80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Fallback>
      </mc:AlternateContent>
      <p:sp>
        <p:nvSpPr>
          <p:cNvPr id="58" name="Arrow: Right 26">
            <a:extLst>
              <a:ext uri="{FF2B5EF4-FFF2-40B4-BE49-F238E27FC236}">
                <a16:creationId xmlns:a16="http://schemas.microsoft.com/office/drawing/2014/main" id="{EFA24086-4100-497E-A7EC-87CEE0BEDC31}"/>
              </a:ext>
            </a:extLst>
          </p:cNvPr>
          <p:cNvSpPr/>
          <p:nvPr/>
        </p:nvSpPr>
        <p:spPr>
          <a:xfrm>
            <a:off x="1756356" y="3068603"/>
            <a:ext cx="1227914"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p:spTree>
    <p:extLst>
      <p:ext uri="{BB962C8B-B14F-4D97-AF65-F5344CB8AC3E}">
        <p14:creationId xmlns:p14="http://schemas.microsoft.com/office/powerpoint/2010/main" val="163693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Complete Algorithm</a:t>
            </a:r>
          </a:p>
        </p:txBody>
      </p:sp>
      <p:sp>
        <p:nvSpPr>
          <p:cNvPr id="7" name="Slide Number Placeholder 6"/>
          <p:cNvSpPr>
            <a:spLocks noGrp="1"/>
          </p:cNvSpPr>
          <p:nvPr>
            <p:ph type="sldNum" sz="quarter" idx="12"/>
          </p:nvPr>
        </p:nvSpPr>
        <p:spPr/>
        <p:txBody>
          <a:bodyPr/>
          <a:lstStyle/>
          <a:p>
            <a:fld id="{76A24A3C-1A67-456D-B525-A9BEE51E7E0D}" type="slidenum">
              <a:rPr lang="en-US" smtClean="0"/>
              <a:t>57</a:t>
            </a:fld>
            <a:endParaRPr lang="en-US" dirty="0"/>
          </a:p>
        </p:txBody>
      </p:sp>
      <p:sp>
        <p:nvSpPr>
          <p:cNvPr id="51" name="Rectangle: Rounded Corners 21">
            <a:extLst>
              <a:ext uri="{FF2B5EF4-FFF2-40B4-BE49-F238E27FC236}">
                <a16:creationId xmlns:a16="http://schemas.microsoft.com/office/drawing/2014/main" id="{A788A051-E9EE-4C80-851C-13CFCC953827}"/>
              </a:ext>
            </a:extLst>
          </p:cNvPr>
          <p:cNvSpPr/>
          <p:nvPr/>
        </p:nvSpPr>
        <p:spPr>
          <a:xfrm>
            <a:off x="2747719" y="1412001"/>
            <a:ext cx="7056783" cy="3131648"/>
          </a:xfrm>
          <a:prstGeom prst="roundRect">
            <a:avLst/>
          </a:prstGeom>
          <a:solidFill>
            <a:srgbClr val="C0504D">
              <a:alpha val="50000"/>
            </a:srgbClr>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Weighted Flow Dispatching (WFD)</a:t>
            </a:r>
          </a:p>
        </p:txBody>
      </p:sp>
      <p:sp>
        <p:nvSpPr>
          <p:cNvPr id="52" name="Arrow: Right 22">
            <a:extLst>
              <a:ext uri="{FF2B5EF4-FFF2-40B4-BE49-F238E27FC236}">
                <a16:creationId xmlns:a16="http://schemas.microsoft.com/office/drawing/2014/main" id="{D2247195-9845-4C54-8553-C44BBAE6EEE9}"/>
              </a:ext>
            </a:extLst>
          </p:cNvPr>
          <p:cNvSpPr/>
          <p:nvPr/>
        </p:nvSpPr>
        <p:spPr>
          <a:xfrm>
            <a:off x="9392497" y="3068603"/>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53" name="Rectangle: Rounded Corners 23">
            <a:extLst>
              <a:ext uri="{FF2B5EF4-FFF2-40B4-BE49-F238E27FC236}">
                <a16:creationId xmlns:a16="http://schemas.microsoft.com/office/drawing/2014/main" id="{99F8EED6-BE66-4D18-B872-E02A20783314}"/>
              </a:ext>
            </a:extLst>
          </p:cNvPr>
          <p:cNvSpPr/>
          <p:nvPr/>
        </p:nvSpPr>
        <p:spPr>
          <a:xfrm>
            <a:off x="2984270" y="1995611"/>
            <a:ext cx="3983818" cy="2364173"/>
          </a:xfrm>
          <a:prstGeom prst="roundRect">
            <a:avLst/>
          </a:prstGeom>
          <a:solidFill>
            <a:srgbClr val="4F81BD"/>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 Choose a Bucket</a:t>
            </a:r>
          </a:p>
        </p:txBody>
      </p:sp>
      <p:sp>
        <p:nvSpPr>
          <p:cNvPr id="54" name="Arrow: Right 24">
            <a:extLst>
              <a:ext uri="{FF2B5EF4-FFF2-40B4-BE49-F238E27FC236}">
                <a16:creationId xmlns:a16="http://schemas.microsoft.com/office/drawing/2014/main" id="{187D6A3E-0C02-4766-AB96-9473B54A77B6}"/>
              </a:ext>
            </a:extLst>
          </p:cNvPr>
          <p:cNvSpPr/>
          <p:nvPr/>
        </p:nvSpPr>
        <p:spPr>
          <a:xfrm>
            <a:off x="6968087" y="3068603"/>
            <a:ext cx="541191"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55" name="Rectangle: Rounded Corners 25">
            <a:extLst>
              <a:ext uri="{FF2B5EF4-FFF2-40B4-BE49-F238E27FC236}">
                <a16:creationId xmlns:a16="http://schemas.microsoft.com/office/drawing/2014/main" id="{D9ABFF8E-9AFE-47F7-8472-E0242A63EB7F}"/>
              </a:ext>
            </a:extLst>
          </p:cNvPr>
          <p:cNvSpPr/>
          <p:nvPr/>
        </p:nvSpPr>
        <p:spPr>
          <a:xfrm>
            <a:off x="7505665" y="2390494"/>
            <a:ext cx="1890445" cy="1574405"/>
          </a:xfrm>
          <a:prstGeom prst="roundRect">
            <a:avLst/>
          </a:prstGeom>
          <a:solidFill>
            <a:srgbClr val="4F81BD"/>
          </a:solidFill>
          <a:ln>
            <a:noFill/>
          </a:ln>
          <a:effectLst/>
        </p:spPr>
        <p:txBody>
          <a:bodyPr rtlCol="0" anchor="ctr"/>
          <a:lstStyle/>
          <a:p>
            <a:pPr algn="ctr"/>
            <a:r>
              <a:rPr lang="en-US" sz="2400" dirty="0"/>
              <a:t>Stage II:</a:t>
            </a:r>
          </a:p>
          <a:p>
            <a:pPr algn="ctr"/>
            <a:r>
              <a:rPr lang="en-US" sz="2400" dirty="0"/>
              <a:t>ECMP on the chosen Bucket</a:t>
            </a:r>
          </a:p>
        </p:txBody>
      </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09840">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dirty="0"/>
                            <a:t>X = Random[0,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r>
                            <a:rPr lang="en-US" dirty="0"/>
                            <a:t>)</a:t>
                          </a: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hMerge="1">
                      <a:txBody>
                        <a:bodyPr/>
                        <a:lstStyle/>
                        <a:p>
                          <a:endParaRPr lang="en-US" dirty="0"/>
                        </a:p>
                      </a:txBody>
                      <a:tcPr/>
                    </a:tc>
                    <a:extLst>
                      <a:ext uri="{0D108BD9-81ED-4DB2-BD59-A6C34878D82A}">
                        <a16:rowId xmlns:a16="http://schemas.microsoft.com/office/drawing/2014/main" val="1332368721"/>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r>
                            <a:rPr lang="en-US" dirty="0"/>
                            <a:t> + 2</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2</m:t>
                                      </m:r>
                                    </m:sub>
                                  </m:sSub>
                                </m:e>
                              </m:d>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𝑗</m:t>
                                  </m:r>
                                  <m:r>
                                    <a:rPr lang="en-US" smtClean="0">
                                      <a:latin typeface="Cambria Math" panose="02040503050406030204" pitchFamily="18" charset="0"/>
                                    </a:rPr>
                                    <m:t>=1</m:t>
                                  </m:r>
                                </m:sub>
                                <m:sup>
                                  <m:r>
                                    <a:rPr lang="en-US" smtClean="0">
                                      <a:latin typeface="Cambria Math" panose="02040503050406030204" pitchFamily="18" charset="0"/>
                                    </a:rPr>
                                    <m:t>3</m:t>
                                  </m:r>
                                </m:sup>
                                <m:e>
                                  <m:r>
                                    <a:rPr lang="en-US" smtClean="0">
                                      <a:latin typeface="Cambria Math" panose="02040503050406030204" pitchFamily="18" charset="0"/>
                                    </a:rPr>
                                    <m:t>𝑗</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𝑗</m:t>
                                          </m:r>
                                        </m:sub>
                                      </m:sSub>
                                    </m:e>
                                  </m:d>
                                </m:e>
                              </m:nary>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Choice>
        <mc:Fallback xmlns="">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65760">
                    <a:tc gridSpan="2">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2"/>
                          <a:stretch>
                            <a:fillRect l="-182" t="-8333" r="-730" b="-496667"/>
                          </a:stretch>
                        </a:blipFill>
                      </a:tcPr>
                    </a:tc>
                    <a:tc hMerge="1">
                      <a:txBody>
                        <a:bodyPr/>
                        <a:lstStyle/>
                        <a:p>
                          <a:endParaRPr lang="en-US" dirty="0"/>
                        </a:p>
                      </a:txBody>
                      <a:tcPr/>
                    </a:tc>
                    <a:extLst>
                      <a:ext uri="{0D108BD9-81ED-4DB2-BD59-A6C34878D82A}">
                        <a16:rowId xmlns:a16="http://schemas.microsoft.com/office/drawing/2014/main" val="1332368721"/>
                      </a:ext>
                    </a:extLst>
                  </a:tr>
                  <a:tr h="365760">
                    <a:tc>
                      <a:txBody>
                        <a:bodyPr/>
                        <a:lstStyle/>
                        <a:p>
                          <a:endParaRPr 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106557" r="-20000" b="-388525"/>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210000" r="-20000" b="-295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417259">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269565" r="-20000" b="-156522"/>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425000" r="-20000" b="-80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Fallback>
      </mc:AlternateContent>
      <p:sp>
        <p:nvSpPr>
          <p:cNvPr id="58" name="Arrow: Right 26">
            <a:extLst>
              <a:ext uri="{FF2B5EF4-FFF2-40B4-BE49-F238E27FC236}">
                <a16:creationId xmlns:a16="http://schemas.microsoft.com/office/drawing/2014/main" id="{EFA24086-4100-497E-A7EC-87CEE0BEDC31}"/>
              </a:ext>
            </a:extLst>
          </p:cNvPr>
          <p:cNvSpPr/>
          <p:nvPr/>
        </p:nvSpPr>
        <p:spPr>
          <a:xfrm>
            <a:off x="1756356" y="3068603"/>
            <a:ext cx="1227914"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p:sp>
        <p:nvSpPr>
          <p:cNvPr id="22" name="Content Placeholder 5"/>
          <p:cNvSpPr>
            <a:spLocks noGrp="1"/>
          </p:cNvSpPr>
          <p:nvPr>
            <p:ph idx="1"/>
          </p:nvPr>
        </p:nvSpPr>
        <p:spPr>
          <a:xfrm>
            <a:off x="454611" y="5104187"/>
            <a:ext cx="11453361" cy="1002439"/>
          </a:xfrm>
        </p:spPr>
        <p:txBody>
          <a:bodyPr>
            <a:normAutofit/>
          </a:bodyPr>
          <a:lstStyle/>
          <a:p>
            <a:pPr marL="342900" indent="-342900">
              <a:spcBef>
                <a:spcPts val="0"/>
              </a:spcBef>
            </a:pPr>
            <a:r>
              <a:rPr lang="en-US" sz="3200" dirty="0"/>
              <a:t>All DIPs in the same bucket have the same weight. So after choosing one of the buckets, we rely on ECMP to choose a DIP.</a:t>
            </a:r>
            <a:endParaRPr lang="en-US" sz="3200" dirty="0">
              <a:solidFill>
                <a:prstClr val="black"/>
              </a:solidFill>
            </a:endParaRPr>
          </a:p>
        </p:txBody>
      </p:sp>
    </p:spTree>
    <p:extLst>
      <p:ext uri="{BB962C8B-B14F-4D97-AF65-F5344CB8AC3E}">
        <p14:creationId xmlns:p14="http://schemas.microsoft.com/office/powerpoint/2010/main" val="16993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Generalized Algorithm</a:t>
            </a:r>
          </a:p>
        </p:txBody>
      </p:sp>
      <p:sp>
        <p:nvSpPr>
          <p:cNvPr id="7" name="Slide Number Placeholder 6"/>
          <p:cNvSpPr>
            <a:spLocks noGrp="1"/>
          </p:cNvSpPr>
          <p:nvPr>
            <p:ph type="sldNum" sz="quarter" idx="12"/>
          </p:nvPr>
        </p:nvSpPr>
        <p:spPr/>
        <p:txBody>
          <a:bodyPr/>
          <a:lstStyle/>
          <a:p>
            <a:fld id="{76A24A3C-1A67-456D-B525-A9BEE51E7E0D}" type="slidenum">
              <a:rPr lang="en-US" smtClean="0"/>
              <a:t>58</a:t>
            </a:fld>
            <a:endParaRPr lang="en-US" dirty="0"/>
          </a:p>
        </p:txBody>
      </p:sp>
      <mc:AlternateContent xmlns:mc="http://schemas.openxmlformats.org/markup-compatibility/2006" xmlns:a14="http://schemas.microsoft.com/office/drawing/2010/main">
        <mc:Choice Requires="a14">
          <p:sp>
            <p:nvSpPr>
              <p:cNvPr id="22" name="Content Placeholder 5"/>
              <p:cNvSpPr>
                <a:spLocks noGrp="1"/>
              </p:cNvSpPr>
              <p:nvPr>
                <p:ph idx="1"/>
              </p:nvPr>
            </p:nvSpPr>
            <p:spPr>
              <a:xfrm>
                <a:off x="413048" y="1115568"/>
                <a:ext cx="11453361" cy="5742432"/>
              </a:xfrm>
            </p:spPr>
            <p:txBody>
              <a:bodyPr>
                <a:normAutofit/>
              </a:bodyPr>
              <a:lstStyle/>
              <a:p>
                <a:pPr marL="342900" indent="-342900">
                  <a:spcBef>
                    <a:spcPts val="0"/>
                  </a:spcBef>
                </a:pPr>
                <a:r>
                  <a:rPr lang="en-US" dirty="0"/>
                  <a:t>AWFD (approximate weighted fair queuing) has 2 parameters:</a:t>
                </a:r>
              </a:p>
              <a:p>
                <a:pPr marL="800100" lvl="1" indent="-342900">
                  <a:spcBef>
                    <a:spcPts val="0"/>
                  </a:spcBef>
                </a:pPr>
                <a14:m>
                  <m:oMath xmlns:m="http://schemas.openxmlformats.org/officeDocument/2006/math">
                    <m:r>
                      <a:rPr lang="en-US" sz="2800" i="1">
                        <a:latin typeface="Cambria Math" panose="02040503050406030204" pitchFamily="18" charset="0"/>
                      </a:rPr>
                      <m:t>𝑛</m:t>
                    </m:r>
                    <m:r>
                      <a:rPr lang="en-US" sz="2800" b="0" i="1" smtClean="0">
                        <a:latin typeface="Cambria Math" panose="02040503050406030204" pitchFamily="18" charset="0"/>
                      </a:rPr>
                      <m:t>:</m:t>
                    </m:r>
                    <m:r>
                      <a:rPr lang="en-US" sz="2800" i="1">
                        <a:latin typeface="Cambria Math" panose="02040503050406030204" pitchFamily="18" charset="0"/>
                      </a:rPr>
                      <m:t> </m:t>
                    </m:r>
                  </m:oMath>
                </a14:m>
                <a:r>
                  <a:rPr lang="en-US" sz="2800" dirty="0"/>
                  <a:t>Quantization factor </a:t>
                </a:r>
              </a:p>
              <a:p>
                <a:pPr marL="800100" lvl="1" indent="-342900">
                  <a:spcBef>
                    <a:spcPts val="0"/>
                  </a:spcBef>
                </a:pP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 How often we update the weights (or available capacities, AC)</a:t>
                </a:r>
              </a:p>
              <a:p>
                <a:pPr marL="342900" indent="-342900">
                  <a:spcBef>
                    <a:spcPts val="0"/>
                  </a:spcBef>
                </a:pPr>
                <a:r>
                  <a:rPr lang="en-US" dirty="0">
                    <a:solidFill>
                      <a:prstClr val="black"/>
                    </a:solidFill>
                  </a:rPr>
                  <a:t>By adjusting the two parameters we can approximate other well-known flow dispatching algorithms</a:t>
                </a:r>
              </a:p>
              <a:p>
                <a:pPr marL="342900" indent="-342900">
                  <a:spcBef>
                    <a:spcPts val="0"/>
                  </a:spcBef>
                </a:pPr>
                <a:r>
                  <a:rPr lang="en-US" dirty="0">
                    <a:solidFill>
                      <a:prstClr val="black"/>
                    </a:solidFill>
                  </a:rPr>
                  <a:t>ECMP: same weight, no polling</a:t>
                </a:r>
              </a:p>
              <a:p>
                <a:pPr marL="342900" indent="-342900">
                  <a:spcBef>
                    <a:spcPts val="0"/>
                  </a:spcBef>
                </a:pPr>
                <a:r>
                  <a:rPr lang="en-US" dirty="0">
                    <a:solidFill>
                      <a:prstClr val="black"/>
                    </a:solidFill>
                  </a:rPr>
                  <a:t>LCF: least congestion first</a:t>
                </a:r>
              </a:p>
              <a:p>
                <a:pPr marL="800100" lvl="1" indent="-342900">
                  <a:spcBef>
                    <a:spcPts val="0"/>
                  </a:spcBef>
                </a:pPr>
                <a:r>
                  <a:rPr lang="en-US" sz="2800" dirty="0">
                    <a:solidFill>
                      <a:prstClr val="black"/>
                    </a:solidFill>
                  </a:rPr>
                  <a:t>One bucket</a:t>
                </a:r>
              </a:p>
              <a:p>
                <a:pPr marL="800100" lvl="1" indent="-342900">
                  <a:spcBef>
                    <a:spcPts val="0"/>
                  </a:spcBef>
                </a:pPr>
                <a:r>
                  <a:rPr lang="en-US" sz="2800" dirty="0">
                    <a:solidFill>
                      <a:prstClr val="black"/>
                    </a:solidFill>
                  </a:rPr>
                  <a:t>Update loads in real time (t is small)</a:t>
                </a:r>
              </a:p>
              <a:p>
                <a:pPr marL="800100" lvl="1" indent="-342900">
                  <a:spcBef>
                    <a:spcPts val="0"/>
                  </a:spcBef>
                </a:pPr>
                <a:r>
                  <a:rPr lang="en-US" sz="2800" dirty="0">
                    <a:solidFill>
                      <a:prstClr val="black"/>
                    </a:solidFill>
                  </a:rPr>
                  <a:t>Choose the one with minimum load</a:t>
                </a:r>
              </a:p>
              <a:p>
                <a:pPr marL="342900" indent="-342900">
                  <a:spcBef>
                    <a:spcPts val="0"/>
                  </a:spcBef>
                </a:pPr>
                <a:r>
                  <a:rPr lang="en-US" dirty="0">
                    <a:solidFill>
                      <a:prstClr val="black"/>
                    </a:solidFill>
                  </a:rPr>
                  <a:t>WEQ: </a:t>
                </a:r>
                <a:r>
                  <a:rPr lang="en-US" dirty="0"/>
                  <a:t>weighted fair queuing</a:t>
                </a:r>
              </a:p>
              <a:p>
                <a:pPr marL="800100" lvl="1" indent="-342900">
                  <a:spcBef>
                    <a:spcPts val="0"/>
                  </a:spcBef>
                </a:pPr>
                <a:r>
                  <a:rPr lang="en-US" sz="2800" dirty="0">
                    <a:solidFill>
                      <a:prstClr val="black"/>
                    </a:solidFill>
                  </a:rPr>
                  <a:t>Many buckets</a:t>
                </a:r>
              </a:p>
              <a:p>
                <a:pPr marL="800100" lvl="1" indent="-342900">
                  <a:spcBef>
                    <a:spcPts val="0"/>
                  </a:spcBef>
                </a:pPr>
                <a:r>
                  <a:rPr lang="en-US" sz="2800" dirty="0">
                    <a:solidFill>
                      <a:prstClr val="black"/>
                    </a:solidFill>
                  </a:rPr>
                  <a:t>Update weights in real time (t is small)</a:t>
                </a:r>
              </a:p>
              <a:p>
                <a:pPr marL="800100" lvl="1" indent="-342900">
                  <a:spcBef>
                    <a:spcPts val="0"/>
                  </a:spcBef>
                </a:pPr>
                <a:r>
                  <a:rPr lang="en-US" sz="2800" dirty="0">
                    <a:solidFill>
                      <a:prstClr val="black"/>
                    </a:solidFill>
                  </a:rPr>
                  <a:t>Dispatch according to the weights in real time</a:t>
                </a:r>
              </a:p>
              <a:p>
                <a:pPr marL="800100" lvl="1" indent="-342900">
                  <a:spcBef>
                    <a:spcPts val="0"/>
                  </a:spcBef>
                </a:pPr>
                <a:endParaRPr lang="en-US" sz="2800" dirty="0">
                  <a:solidFill>
                    <a:prstClr val="black"/>
                  </a:solidFill>
                </a:endParaRPr>
              </a:p>
              <a:p>
                <a:pPr marL="800100" lvl="1" indent="-342900">
                  <a:spcBef>
                    <a:spcPts val="0"/>
                  </a:spcBef>
                </a:pPr>
                <a:endParaRPr lang="en-US" sz="2800" dirty="0">
                  <a:solidFill>
                    <a:prstClr val="black"/>
                  </a:solidFill>
                </a:endParaRPr>
              </a:p>
              <a:p>
                <a:pPr marL="800100" lvl="1" indent="-342900">
                  <a:spcBef>
                    <a:spcPts val="0"/>
                  </a:spcBef>
                </a:pPr>
                <a:endParaRPr lang="en-US" sz="2800" dirty="0">
                  <a:solidFill>
                    <a:prstClr val="black"/>
                  </a:solidFill>
                </a:endParaRPr>
              </a:p>
            </p:txBody>
          </p:sp>
        </mc:Choice>
        <mc:Fallback xmlns="">
          <p:sp>
            <p:nvSpPr>
              <p:cNvPr id="22" name="Content Placeholder 5"/>
              <p:cNvSpPr>
                <a:spLocks noGrp="1" noRot="1" noChangeAspect="1" noMove="1" noResize="1" noEditPoints="1" noAdjustHandles="1" noChangeArrowheads="1" noChangeShapeType="1" noTextEdit="1"/>
              </p:cNvSpPr>
              <p:nvPr>
                <p:ph idx="1"/>
              </p:nvPr>
            </p:nvSpPr>
            <p:spPr>
              <a:xfrm>
                <a:off x="413048" y="1115568"/>
                <a:ext cx="11453361" cy="5742432"/>
              </a:xfrm>
              <a:blipFill>
                <a:blip r:embed="rId4"/>
                <a:stretch>
                  <a:fillRect l="-887" t="-1766"/>
                </a:stretch>
              </a:blipFill>
            </p:spPr>
            <p:txBody>
              <a:bodyPr/>
              <a:lstStyle/>
              <a:p>
                <a:r>
                  <a:rPr lang="en-US">
                    <a:noFill/>
                  </a:rPr>
                  <a:t> </a:t>
                </a:r>
              </a:p>
            </p:txBody>
          </p:sp>
        </mc:Fallback>
      </mc:AlternateContent>
      <p:sp>
        <p:nvSpPr>
          <p:cNvPr id="3" name="Rectangle 2"/>
          <p:cNvSpPr>
            <a:spLocks noChangeArrowheads="1"/>
          </p:cNvSpPr>
          <p:nvPr/>
        </p:nvSpPr>
        <p:spPr bwMode="auto">
          <a:xfrm flipV="1">
            <a:off x="4502728" y="4889498"/>
            <a:ext cx="257613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50934863"/>
              </p:ext>
            </p:extLst>
          </p:nvPr>
        </p:nvGraphicFramePr>
        <p:xfrm>
          <a:off x="6794006" y="2649681"/>
          <a:ext cx="5081587" cy="3673475"/>
        </p:xfrm>
        <a:graphic>
          <a:graphicData uri="http://schemas.openxmlformats.org/presentationml/2006/ole">
            <mc:AlternateContent xmlns:mc="http://schemas.openxmlformats.org/markup-compatibility/2006">
              <mc:Choice xmlns:v="urn:schemas-microsoft-com:vml" Requires="v">
                <p:oleObj spid="_x0000_s3226" name="Visio" r:id="rId5" imgW="2029206" imgH="1467077" progId="Visio.Drawing.15">
                  <p:embed/>
                </p:oleObj>
              </mc:Choice>
              <mc:Fallback>
                <p:oleObj name="Visio" r:id="rId5" imgW="2029206" imgH="146707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4006" y="2649681"/>
                        <a:ext cx="5081587" cy="3673475"/>
                      </a:xfrm>
                      <a:prstGeom prst="rect">
                        <a:avLst/>
                      </a:prstGeom>
                      <a:noFill/>
                    </p:spPr>
                  </p:pic>
                </p:oleObj>
              </mc:Fallback>
            </mc:AlternateContent>
          </a:graphicData>
        </a:graphic>
      </p:graphicFrame>
    </p:spTree>
    <p:extLst>
      <p:ext uri="{BB962C8B-B14F-4D97-AF65-F5344CB8AC3E}">
        <p14:creationId xmlns:p14="http://schemas.microsoft.com/office/powerpoint/2010/main" val="1033756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Aggregated Service Throughput</a:t>
            </a:r>
          </a:p>
        </p:txBody>
      </p:sp>
      <p:sp>
        <p:nvSpPr>
          <p:cNvPr id="7" name="Slide Number Placeholder 6"/>
          <p:cNvSpPr>
            <a:spLocks noGrp="1"/>
          </p:cNvSpPr>
          <p:nvPr>
            <p:ph type="sldNum" sz="quarter" idx="12"/>
          </p:nvPr>
        </p:nvSpPr>
        <p:spPr/>
        <p:txBody>
          <a:bodyPr/>
          <a:lstStyle/>
          <a:p>
            <a:fld id="{76A24A3C-1A67-456D-B525-A9BEE51E7E0D}" type="slidenum">
              <a:rPr lang="en-US" smtClean="0"/>
              <a:t>59</a:t>
            </a:fld>
            <a:endParaRPr lang="en-US" dirty="0"/>
          </a:p>
        </p:txBody>
      </p:sp>
      <p:pic>
        <p:nvPicPr>
          <p:cNvPr id="9" name="Content Placeholder 8">
            <a:extLst>
              <a:ext uri="{FF2B5EF4-FFF2-40B4-BE49-F238E27FC236}">
                <a16:creationId xmlns:a16="http://schemas.microsoft.com/office/drawing/2014/main" id="{262C5E02-80EC-4EDA-8BC0-9BDFCBAF2DC9}"/>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4170028" y="1026534"/>
            <a:ext cx="6200263" cy="5604608"/>
          </a:xfrm>
          <a:prstGeom prst="rect">
            <a:avLst/>
          </a:prstGeom>
        </p:spPr>
      </p:pic>
      <p:pic>
        <p:nvPicPr>
          <p:cNvPr id="6" name="Picture 9" descr="Icons-Land-Vista-Hardware-Devices-Home-Server.ico">
            <a:extLst>
              <a:ext uri="{FF2B5EF4-FFF2-40B4-BE49-F238E27FC236}">
                <a16:creationId xmlns:a16="http://schemas.microsoft.com/office/drawing/2014/main" id="{129261FA-0FC3-4293-9246-7A70598E69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7008" y="1607204"/>
            <a:ext cx="1249362"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B1bvLhFVXXXXXfXVXXq6xXFXXXR.jpg">
            <a:extLst>
              <a:ext uri="{FF2B5EF4-FFF2-40B4-BE49-F238E27FC236}">
                <a16:creationId xmlns:a16="http://schemas.microsoft.com/office/drawing/2014/main" id="{46805D4F-F75C-44D7-B06B-10E74A10D16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2825" y="2424766"/>
            <a:ext cx="8715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TB1bvLhFVXXXXXfXVXXq6xXFXXXR.jpg">
            <a:extLst>
              <a:ext uri="{FF2B5EF4-FFF2-40B4-BE49-F238E27FC236}">
                <a16:creationId xmlns:a16="http://schemas.microsoft.com/office/drawing/2014/main" id="{0568866E-94D9-4919-91E6-E14B28D8C3E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611" y="2424766"/>
            <a:ext cx="8715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3AE293A9-4862-41C6-ABB2-C2755CD3698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695799" y="2838881"/>
            <a:ext cx="595442" cy="611215"/>
          </a:xfrm>
          <a:prstGeom prst="rect">
            <a:avLst/>
          </a:prstGeom>
        </p:spPr>
      </p:pic>
      <p:pic>
        <p:nvPicPr>
          <p:cNvPr id="12" name="Picture 11">
            <a:extLst>
              <a:ext uri="{FF2B5EF4-FFF2-40B4-BE49-F238E27FC236}">
                <a16:creationId xmlns:a16="http://schemas.microsoft.com/office/drawing/2014/main" id="{2F962B93-5A37-4025-A9FC-5B8FE6C8A2A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9948" y="2853099"/>
            <a:ext cx="595442" cy="611215"/>
          </a:xfrm>
          <a:prstGeom prst="rect">
            <a:avLst/>
          </a:prstGeom>
        </p:spPr>
      </p:pic>
      <p:pic>
        <p:nvPicPr>
          <p:cNvPr id="13" name="Picture 12">
            <a:extLst>
              <a:ext uri="{FF2B5EF4-FFF2-40B4-BE49-F238E27FC236}">
                <a16:creationId xmlns:a16="http://schemas.microsoft.com/office/drawing/2014/main" id="{4A40C8CF-60B2-4562-816F-F80544B5E99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364851" y="4988150"/>
            <a:ext cx="818325" cy="192547"/>
          </a:xfrm>
          <a:prstGeom prst="rect">
            <a:avLst/>
          </a:prstGeom>
        </p:spPr>
      </p:pic>
      <p:pic>
        <p:nvPicPr>
          <p:cNvPr id="14" name="Picture 13">
            <a:extLst>
              <a:ext uri="{FF2B5EF4-FFF2-40B4-BE49-F238E27FC236}">
                <a16:creationId xmlns:a16="http://schemas.microsoft.com/office/drawing/2014/main" id="{499D9098-9288-48DB-82A5-1A320C2B229A}"/>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163404" y="4988149"/>
            <a:ext cx="818325" cy="192547"/>
          </a:xfrm>
          <a:prstGeom prst="rect">
            <a:avLst/>
          </a:prstGeom>
        </p:spPr>
      </p:pic>
      <p:pic>
        <p:nvPicPr>
          <p:cNvPr id="15" name="Picture 14">
            <a:extLst>
              <a:ext uri="{FF2B5EF4-FFF2-40B4-BE49-F238E27FC236}">
                <a16:creationId xmlns:a16="http://schemas.microsoft.com/office/drawing/2014/main" id="{381F2207-3D6A-44FD-AB60-EC847BB7C8DD}"/>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959683" y="4988148"/>
            <a:ext cx="818325" cy="192547"/>
          </a:xfrm>
          <a:prstGeom prst="rect">
            <a:avLst/>
          </a:prstGeom>
        </p:spPr>
      </p:pic>
      <p:pic>
        <p:nvPicPr>
          <p:cNvPr id="16" name="Picture 15">
            <a:extLst>
              <a:ext uri="{FF2B5EF4-FFF2-40B4-BE49-F238E27FC236}">
                <a16:creationId xmlns:a16="http://schemas.microsoft.com/office/drawing/2014/main" id="{4C9E0CA7-3E77-405D-B688-C251D611641F}"/>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751512" y="4989689"/>
            <a:ext cx="818325" cy="192547"/>
          </a:xfrm>
          <a:prstGeom prst="rect">
            <a:avLst/>
          </a:prstGeom>
        </p:spPr>
      </p:pic>
      <p:pic>
        <p:nvPicPr>
          <p:cNvPr id="17" name="Picture 16">
            <a:extLst>
              <a:ext uri="{FF2B5EF4-FFF2-40B4-BE49-F238E27FC236}">
                <a16:creationId xmlns:a16="http://schemas.microsoft.com/office/drawing/2014/main" id="{E0802E34-BB98-474A-9525-D3A45C398205}"/>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2204028" y="4986609"/>
            <a:ext cx="818325" cy="192547"/>
          </a:xfrm>
          <a:prstGeom prst="rect">
            <a:avLst/>
          </a:prstGeom>
        </p:spPr>
      </p:pic>
      <p:pic>
        <p:nvPicPr>
          <p:cNvPr id="18" name="Picture 17">
            <a:extLst>
              <a:ext uri="{FF2B5EF4-FFF2-40B4-BE49-F238E27FC236}">
                <a16:creationId xmlns:a16="http://schemas.microsoft.com/office/drawing/2014/main" id="{747A07B4-9989-4D83-8C0F-CF3C9BF3DD5E}"/>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2002581" y="4986608"/>
            <a:ext cx="818325" cy="192547"/>
          </a:xfrm>
          <a:prstGeom prst="rect">
            <a:avLst/>
          </a:prstGeom>
        </p:spPr>
      </p:pic>
      <p:pic>
        <p:nvPicPr>
          <p:cNvPr id="19" name="Picture 18">
            <a:extLst>
              <a:ext uri="{FF2B5EF4-FFF2-40B4-BE49-F238E27FC236}">
                <a16:creationId xmlns:a16="http://schemas.microsoft.com/office/drawing/2014/main" id="{8B1426E9-0733-4712-B185-79C7DCB01BBA}"/>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798860" y="4986607"/>
            <a:ext cx="818325" cy="192547"/>
          </a:xfrm>
          <a:prstGeom prst="rect">
            <a:avLst/>
          </a:prstGeom>
        </p:spPr>
      </p:pic>
      <p:pic>
        <p:nvPicPr>
          <p:cNvPr id="20" name="Picture 19">
            <a:extLst>
              <a:ext uri="{FF2B5EF4-FFF2-40B4-BE49-F238E27FC236}">
                <a16:creationId xmlns:a16="http://schemas.microsoft.com/office/drawing/2014/main" id="{5F93981B-234D-4734-82C7-058D6FEBAE44}"/>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590689" y="4988148"/>
            <a:ext cx="818325" cy="192547"/>
          </a:xfrm>
          <a:prstGeom prst="rect">
            <a:avLst/>
          </a:prstGeom>
        </p:spPr>
      </p:pic>
      <p:sp>
        <p:nvSpPr>
          <p:cNvPr id="21" name="TextBox 20">
            <a:extLst>
              <a:ext uri="{FF2B5EF4-FFF2-40B4-BE49-F238E27FC236}">
                <a16:creationId xmlns:a16="http://schemas.microsoft.com/office/drawing/2014/main" id="{D2B20D7E-77E4-4D6E-B711-821125D2A11D}"/>
              </a:ext>
            </a:extLst>
          </p:cNvPr>
          <p:cNvSpPr txBox="1"/>
          <p:nvPr/>
        </p:nvSpPr>
        <p:spPr>
          <a:xfrm>
            <a:off x="927009" y="5511650"/>
            <a:ext cx="1849808" cy="830997"/>
          </a:xfrm>
          <a:prstGeom prst="rect">
            <a:avLst/>
          </a:prstGeom>
          <a:noFill/>
        </p:spPr>
        <p:txBody>
          <a:bodyPr wrap="square" rtlCol="0">
            <a:spAutoFit/>
          </a:bodyPr>
          <a:lstStyle/>
          <a:p>
            <a:pPr algn="ctr"/>
            <a:r>
              <a:rPr lang="en-US" sz="2400" dirty="0"/>
              <a:t>Hosts 1 .. 8</a:t>
            </a:r>
            <a:br>
              <a:rPr lang="en-US" sz="2400" dirty="0"/>
            </a:br>
            <a:r>
              <a:rPr lang="en-US" sz="2400" dirty="0"/>
              <a:t>(DIPs 1 .. 16)</a:t>
            </a:r>
          </a:p>
        </p:txBody>
      </p:sp>
      <p:cxnSp>
        <p:nvCxnSpPr>
          <p:cNvPr id="22" name="Straight Connector 21">
            <a:extLst>
              <a:ext uri="{FF2B5EF4-FFF2-40B4-BE49-F238E27FC236}">
                <a16:creationId xmlns:a16="http://schemas.microsoft.com/office/drawing/2014/main" id="{7FDB490F-E55C-4664-9FA9-43DD65B858AE}"/>
              </a:ext>
            </a:extLst>
          </p:cNvPr>
          <p:cNvCxnSpPr>
            <a:stCxn id="16" idx="1"/>
          </p:cNvCxnSpPr>
          <p:nvPr/>
        </p:nvCxnSpPr>
        <p:spPr>
          <a:xfrm flipV="1">
            <a:off x="1160674" y="4288275"/>
            <a:ext cx="517066" cy="388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43D2E3-8378-40EF-8517-2074832C1175}"/>
              </a:ext>
            </a:extLst>
          </p:cNvPr>
          <p:cNvCxnSpPr>
            <a:cxnSpLocks/>
            <a:stCxn id="15" idx="1"/>
          </p:cNvCxnSpPr>
          <p:nvPr/>
        </p:nvCxnSpPr>
        <p:spPr>
          <a:xfrm flipV="1">
            <a:off x="1368845" y="4239637"/>
            <a:ext cx="349220" cy="4356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4C3BA3-30DD-4280-9D83-80B8D09B5F64}"/>
              </a:ext>
            </a:extLst>
          </p:cNvPr>
          <p:cNvCxnSpPr>
            <a:cxnSpLocks/>
            <a:stCxn id="14" idx="1"/>
          </p:cNvCxnSpPr>
          <p:nvPr/>
        </p:nvCxnSpPr>
        <p:spPr>
          <a:xfrm flipV="1">
            <a:off x="1572566" y="4230606"/>
            <a:ext cx="153311" cy="444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1542DD-D99D-4067-A0D1-CD34D1DED5BB}"/>
              </a:ext>
            </a:extLst>
          </p:cNvPr>
          <p:cNvCxnSpPr>
            <a:cxnSpLocks/>
            <a:stCxn id="13" idx="1"/>
          </p:cNvCxnSpPr>
          <p:nvPr/>
        </p:nvCxnSpPr>
        <p:spPr>
          <a:xfrm flipH="1" flipV="1">
            <a:off x="1725877" y="4210509"/>
            <a:ext cx="48136" cy="464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A6FA95-5E35-4A1F-BFD8-DEAFC47D083A}"/>
              </a:ext>
            </a:extLst>
          </p:cNvPr>
          <p:cNvCxnSpPr>
            <a:cxnSpLocks/>
            <a:stCxn id="20" idx="1"/>
          </p:cNvCxnSpPr>
          <p:nvPr/>
        </p:nvCxnSpPr>
        <p:spPr>
          <a:xfrm flipH="1" flipV="1">
            <a:off x="1730194" y="4230606"/>
            <a:ext cx="269657" cy="4446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BEF9EF-3B50-4701-856C-C4F64B59A62D}"/>
              </a:ext>
            </a:extLst>
          </p:cNvPr>
          <p:cNvCxnSpPr>
            <a:cxnSpLocks/>
            <a:stCxn id="19" idx="1"/>
          </p:cNvCxnSpPr>
          <p:nvPr/>
        </p:nvCxnSpPr>
        <p:spPr>
          <a:xfrm flipH="1" flipV="1">
            <a:off x="1763162" y="4229066"/>
            <a:ext cx="444860" cy="4446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1158DF-27C0-4BB5-839D-62AEB8397325}"/>
              </a:ext>
            </a:extLst>
          </p:cNvPr>
          <p:cNvCxnSpPr>
            <a:cxnSpLocks/>
            <a:stCxn id="18" idx="1"/>
          </p:cNvCxnSpPr>
          <p:nvPr/>
        </p:nvCxnSpPr>
        <p:spPr>
          <a:xfrm flipH="1" flipV="1">
            <a:off x="1760991" y="4229065"/>
            <a:ext cx="650752" cy="444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9E879E-F7C7-4165-8F9E-58ACD16A4399}"/>
              </a:ext>
            </a:extLst>
          </p:cNvPr>
          <p:cNvCxnSpPr>
            <a:cxnSpLocks/>
            <a:stCxn id="17" idx="1"/>
          </p:cNvCxnSpPr>
          <p:nvPr/>
        </p:nvCxnSpPr>
        <p:spPr>
          <a:xfrm flipH="1" flipV="1">
            <a:off x="1754262" y="4192444"/>
            <a:ext cx="858928" cy="4812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1BE955-93DF-4D3D-9A26-BEF730BB32BE}"/>
              </a:ext>
            </a:extLst>
          </p:cNvPr>
          <p:cNvSpPr txBox="1"/>
          <p:nvPr/>
        </p:nvSpPr>
        <p:spPr>
          <a:xfrm>
            <a:off x="2137736" y="4222197"/>
            <a:ext cx="184731" cy="369332"/>
          </a:xfrm>
          <a:prstGeom prst="rect">
            <a:avLst/>
          </a:prstGeom>
          <a:noFill/>
        </p:spPr>
        <p:txBody>
          <a:bodyPr wrap="none" rtlCol="0">
            <a:spAutoFit/>
          </a:bodyPr>
          <a:lstStyle/>
          <a:p>
            <a:endParaRPr lang="en-US" dirty="0"/>
          </a:p>
        </p:txBody>
      </p:sp>
      <p:cxnSp>
        <p:nvCxnSpPr>
          <p:cNvPr id="31" name="Straight Connector 30">
            <a:extLst>
              <a:ext uri="{FF2B5EF4-FFF2-40B4-BE49-F238E27FC236}">
                <a16:creationId xmlns:a16="http://schemas.microsoft.com/office/drawing/2014/main" id="{68DEBB28-441E-4864-9228-06394F63C995}"/>
              </a:ext>
            </a:extLst>
          </p:cNvPr>
          <p:cNvCxnSpPr>
            <a:cxnSpLocks/>
            <a:stCxn id="12" idx="2"/>
          </p:cNvCxnSpPr>
          <p:nvPr/>
        </p:nvCxnSpPr>
        <p:spPr>
          <a:xfrm>
            <a:off x="1147669" y="3464314"/>
            <a:ext cx="648461" cy="3853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3CF1BC-B5F9-4589-8B24-637F14D0F5AC}"/>
              </a:ext>
            </a:extLst>
          </p:cNvPr>
          <p:cNvCxnSpPr>
            <a:cxnSpLocks/>
            <a:stCxn id="11" idx="2"/>
          </p:cNvCxnSpPr>
          <p:nvPr/>
        </p:nvCxnSpPr>
        <p:spPr>
          <a:xfrm flipH="1">
            <a:off x="2111750" y="3450096"/>
            <a:ext cx="881770" cy="399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B1592AD-F1C4-411E-A5D5-F280CE652AC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03182" y="3762641"/>
            <a:ext cx="934210" cy="662225"/>
          </a:xfrm>
          <a:prstGeom prst="rect">
            <a:avLst/>
          </a:prstGeom>
        </p:spPr>
      </p:pic>
      <p:sp>
        <p:nvSpPr>
          <p:cNvPr id="34" name="TextBox 33">
            <a:extLst>
              <a:ext uri="{FF2B5EF4-FFF2-40B4-BE49-F238E27FC236}">
                <a16:creationId xmlns:a16="http://schemas.microsoft.com/office/drawing/2014/main" id="{2EC151A9-B1EE-4BDA-9F06-FEE14D27FC9A}"/>
              </a:ext>
            </a:extLst>
          </p:cNvPr>
          <p:cNvSpPr txBox="1"/>
          <p:nvPr/>
        </p:nvSpPr>
        <p:spPr>
          <a:xfrm>
            <a:off x="2508017" y="3548952"/>
            <a:ext cx="564578" cy="369332"/>
          </a:xfrm>
          <a:prstGeom prst="rect">
            <a:avLst/>
          </a:prstGeom>
          <a:noFill/>
        </p:spPr>
        <p:txBody>
          <a:bodyPr wrap="none" rtlCol="0">
            <a:spAutoFit/>
          </a:bodyPr>
          <a:lstStyle/>
          <a:p>
            <a:r>
              <a:rPr lang="en-US" dirty="0"/>
              <a:t>40G</a:t>
            </a:r>
          </a:p>
        </p:txBody>
      </p:sp>
      <p:sp>
        <p:nvSpPr>
          <p:cNvPr id="35" name="TextBox 34">
            <a:extLst>
              <a:ext uri="{FF2B5EF4-FFF2-40B4-BE49-F238E27FC236}">
                <a16:creationId xmlns:a16="http://schemas.microsoft.com/office/drawing/2014/main" id="{1FB3C2B0-58D9-4DF8-8DC5-18BBE5F4A6B1}"/>
              </a:ext>
            </a:extLst>
          </p:cNvPr>
          <p:cNvSpPr txBox="1"/>
          <p:nvPr/>
        </p:nvSpPr>
        <p:spPr>
          <a:xfrm>
            <a:off x="2554338" y="4287699"/>
            <a:ext cx="564578" cy="369332"/>
          </a:xfrm>
          <a:prstGeom prst="rect">
            <a:avLst/>
          </a:prstGeom>
          <a:noFill/>
        </p:spPr>
        <p:txBody>
          <a:bodyPr wrap="none" rtlCol="0">
            <a:spAutoFit/>
          </a:bodyPr>
          <a:lstStyle/>
          <a:p>
            <a:r>
              <a:rPr lang="en-US" dirty="0"/>
              <a:t>10G</a:t>
            </a:r>
          </a:p>
        </p:txBody>
      </p:sp>
      <p:sp>
        <p:nvSpPr>
          <p:cNvPr id="36" name="Rectangle 35">
            <a:extLst>
              <a:ext uri="{FF2B5EF4-FFF2-40B4-BE49-F238E27FC236}">
                <a16:creationId xmlns:a16="http://schemas.microsoft.com/office/drawing/2014/main" id="{86026DAF-0D98-46BD-B9F8-809DC7406AFA}"/>
              </a:ext>
            </a:extLst>
          </p:cNvPr>
          <p:cNvSpPr/>
          <p:nvPr/>
        </p:nvSpPr>
        <p:spPr>
          <a:xfrm>
            <a:off x="1668841" y="1220788"/>
            <a:ext cx="1787054" cy="611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br>
              <a:rPr lang="en-US" dirty="0"/>
            </a:br>
            <a:r>
              <a:rPr lang="en-US" dirty="0"/>
              <a:t>Controller</a:t>
            </a:r>
          </a:p>
        </p:txBody>
      </p:sp>
      <p:sp>
        <p:nvSpPr>
          <p:cNvPr id="37" name="Rectangle 36">
            <a:extLst>
              <a:ext uri="{FF2B5EF4-FFF2-40B4-BE49-F238E27FC236}">
                <a16:creationId xmlns:a16="http://schemas.microsoft.com/office/drawing/2014/main" id="{E1D62153-0503-4D4A-8ABC-F46D8267CBCF}"/>
              </a:ext>
            </a:extLst>
          </p:cNvPr>
          <p:cNvSpPr/>
          <p:nvPr/>
        </p:nvSpPr>
        <p:spPr>
          <a:xfrm>
            <a:off x="1668841" y="1904846"/>
            <a:ext cx="1787054" cy="611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br>
              <a:rPr lang="en-US" dirty="0"/>
            </a:br>
            <a:r>
              <a:rPr lang="en-US" dirty="0"/>
              <a:t>Request Gen</a:t>
            </a:r>
          </a:p>
        </p:txBody>
      </p:sp>
      <p:sp>
        <p:nvSpPr>
          <p:cNvPr id="2" name="TextBox 1">
            <a:extLst>
              <a:ext uri="{FF2B5EF4-FFF2-40B4-BE49-F238E27FC236}">
                <a16:creationId xmlns:a16="http://schemas.microsoft.com/office/drawing/2014/main" id="{3F7FD1C2-0FA2-9B4C-8833-E33825A0DB64}"/>
              </a:ext>
            </a:extLst>
          </p:cNvPr>
          <p:cNvSpPr txBox="1"/>
          <p:nvPr/>
        </p:nvSpPr>
        <p:spPr>
          <a:xfrm>
            <a:off x="9876530" y="5492043"/>
            <a:ext cx="2017988" cy="369332"/>
          </a:xfrm>
          <a:prstGeom prst="rect">
            <a:avLst/>
          </a:prstGeom>
          <a:noFill/>
        </p:spPr>
        <p:txBody>
          <a:bodyPr wrap="none" rtlCol="0">
            <a:spAutoFit/>
          </a:bodyPr>
          <a:lstStyle/>
          <a:p>
            <a:r>
              <a:rPr lang="en-US" dirty="0"/>
              <a:t>2-AWFQ: 2 buckets </a:t>
            </a:r>
          </a:p>
        </p:txBody>
      </p:sp>
    </p:spTree>
    <p:extLst>
      <p:ext uri="{BB962C8B-B14F-4D97-AF65-F5344CB8AC3E}">
        <p14:creationId xmlns:p14="http://schemas.microsoft.com/office/powerpoint/2010/main" val="414260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Distributed Load Balancing</a:t>
            </a:r>
          </a:p>
        </p:txBody>
      </p:sp>
      <p:sp>
        <p:nvSpPr>
          <p:cNvPr id="7" name="Slide Number Placeholder 6"/>
          <p:cNvSpPr>
            <a:spLocks noGrp="1"/>
          </p:cNvSpPr>
          <p:nvPr>
            <p:ph type="sldNum" sz="quarter" idx="12"/>
          </p:nvPr>
        </p:nvSpPr>
        <p:spPr/>
        <p:txBody>
          <a:bodyPr/>
          <a:lstStyle/>
          <a:p>
            <a:fld id="{76A24A3C-1A67-456D-B525-A9BEE51E7E0D}" type="slidenum">
              <a:rPr lang="en-US" smtClean="0"/>
              <a:t>6</a:t>
            </a:fld>
            <a:endParaRPr lang="en-US" dirty="0"/>
          </a:p>
        </p:txBody>
      </p:sp>
      <p:sp>
        <p:nvSpPr>
          <p:cNvPr id="3" name="Content Placeholder 2">
            <a:extLst>
              <a:ext uri="{FF2B5EF4-FFF2-40B4-BE49-F238E27FC236}">
                <a16:creationId xmlns:a16="http://schemas.microsoft.com/office/drawing/2014/main" id="{EB67A2ED-1327-4420-8F03-F17B163DDD14}"/>
              </a:ext>
            </a:extLst>
          </p:cNvPr>
          <p:cNvSpPr>
            <a:spLocks noGrp="1"/>
          </p:cNvSpPr>
          <p:nvPr>
            <p:ph idx="1"/>
          </p:nvPr>
        </p:nvSpPr>
        <p:spPr>
          <a:xfrm>
            <a:off x="363820" y="1142083"/>
            <a:ext cx="6234685" cy="5779395"/>
          </a:xfrm>
        </p:spPr>
        <p:txBody>
          <a:bodyPr>
            <a:normAutofit fontScale="85000" lnSpcReduction="20000"/>
          </a:bodyPr>
          <a:lstStyle/>
          <a:p>
            <a:pPr>
              <a:lnSpc>
                <a:spcPct val="120000"/>
              </a:lnSpc>
            </a:pPr>
            <a:r>
              <a:rPr lang="en-US" sz="3200" dirty="0"/>
              <a:t>With adoption of SDN, </a:t>
            </a:r>
            <a:r>
              <a:rPr lang="en-US" sz="3200" dirty="0" err="1"/>
              <a:t>ToR</a:t>
            </a:r>
            <a:r>
              <a:rPr lang="en-US" sz="3200" dirty="0"/>
              <a:t> switches are upgraded to programmable switches</a:t>
            </a:r>
          </a:p>
          <a:p>
            <a:pPr>
              <a:lnSpc>
                <a:spcPct val="120000"/>
              </a:lnSpc>
            </a:pPr>
            <a:r>
              <a:rPr lang="en-US" sz="3200" dirty="0"/>
              <a:t>Transport-layer load balancing can be implemented as a network function on programmable </a:t>
            </a:r>
            <a:r>
              <a:rPr lang="en-US" sz="3200" dirty="0" err="1"/>
              <a:t>ToRs</a:t>
            </a:r>
            <a:r>
              <a:rPr lang="en-US" sz="3200" dirty="0"/>
              <a:t>.</a:t>
            </a:r>
          </a:p>
          <a:p>
            <a:pPr>
              <a:lnSpc>
                <a:spcPct val="120000"/>
              </a:lnSpc>
            </a:pPr>
            <a:r>
              <a:rPr lang="en-US" sz="3200" dirty="0"/>
              <a:t>The load balancing function also scales horizontally as we add more racks and servers</a:t>
            </a:r>
          </a:p>
          <a:p>
            <a:pPr>
              <a:lnSpc>
                <a:spcPct val="120000"/>
              </a:lnSpc>
            </a:pPr>
            <a:r>
              <a:rPr lang="en-US" sz="3200" dirty="0"/>
              <a:t>Intra-data center traffic is also load balanced, where a request from a user can be directed to an instance at a different rack</a:t>
            </a:r>
          </a:p>
        </p:txBody>
      </p:sp>
      <p:grpSp>
        <p:nvGrpSpPr>
          <p:cNvPr id="8" name="Group 7">
            <a:extLst>
              <a:ext uri="{FF2B5EF4-FFF2-40B4-BE49-F238E27FC236}">
                <a16:creationId xmlns:a16="http://schemas.microsoft.com/office/drawing/2014/main" id="{F7D3D926-7336-4743-88B1-7FBE936CB340}"/>
              </a:ext>
            </a:extLst>
          </p:cNvPr>
          <p:cNvGrpSpPr/>
          <p:nvPr/>
        </p:nvGrpSpPr>
        <p:grpSpPr>
          <a:xfrm>
            <a:off x="8073749" y="5204460"/>
            <a:ext cx="677694" cy="1392515"/>
            <a:chOff x="7480852" y="3340571"/>
            <a:chExt cx="490331" cy="1098080"/>
          </a:xfrm>
        </p:grpSpPr>
        <p:pic>
          <p:nvPicPr>
            <p:cNvPr id="10" name="Picture 9">
              <a:extLst>
                <a:ext uri="{FF2B5EF4-FFF2-40B4-BE49-F238E27FC236}">
                  <a16:creationId xmlns:a16="http://schemas.microsoft.com/office/drawing/2014/main" id="{820E8B59-EE81-4455-8495-A0FFAF15F1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B38B340B-9427-4946-80E6-E62B313AAED2}"/>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4D35A79A-AB57-4994-A438-0440D08B16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6" name="Straight Connector 25">
            <a:extLst>
              <a:ext uri="{FF2B5EF4-FFF2-40B4-BE49-F238E27FC236}">
                <a16:creationId xmlns:a16="http://schemas.microsoft.com/office/drawing/2014/main" id="{1E2DB67B-FEC4-4322-887F-9A758D4A1CF3}"/>
              </a:ext>
            </a:extLst>
          </p:cNvPr>
          <p:cNvCxnSpPr>
            <a:cxnSpLocks/>
            <a:stCxn id="50" idx="0"/>
            <a:endCxn id="29" idx="3"/>
          </p:cNvCxnSpPr>
          <p:nvPr/>
        </p:nvCxnSpPr>
        <p:spPr>
          <a:xfrm flipH="1" flipV="1">
            <a:off x="9654540" y="3989581"/>
            <a:ext cx="1158315"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3021482-D074-4D9A-98B5-A62B9C48DE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82604" y="5130423"/>
            <a:ext cx="174772" cy="179401"/>
          </a:xfrm>
          <a:prstGeom prst="rect">
            <a:avLst/>
          </a:prstGeom>
        </p:spPr>
      </p:pic>
      <p:sp>
        <p:nvSpPr>
          <p:cNvPr id="32" name="Rectangle 31">
            <a:extLst>
              <a:ext uri="{FF2B5EF4-FFF2-40B4-BE49-F238E27FC236}">
                <a16:creationId xmlns:a16="http://schemas.microsoft.com/office/drawing/2014/main" id="{5775D8BE-93A9-4C83-8AFC-0919A7E9793D}"/>
              </a:ext>
            </a:extLst>
          </p:cNvPr>
          <p:cNvSpPr/>
          <p:nvPr/>
        </p:nvSpPr>
        <p:spPr>
          <a:xfrm>
            <a:off x="7856220" y="2857500"/>
            <a:ext cx="3589021" cy="384014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ED5B936-19C9-4E24-ADB2-E2FCEAB8C7E2}"/>
              </a:ext>
            </a:extLst>
          </p:cNvPr>
          <p:cNvSpPr/>
          <p:nvPr/>
        </p:nvSpPr>
        <p:spPr>
          <a:xfrm>
            <a:off x="7894321" y="2698227"/>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grpSp>
        <p:nvGrpSpPr>
          <p:cNvPr id="37" name="Group 36">
            <a:extLst>
              <a:ext uri="{FF2B5EF4-FFF2-40B4-BE49-F238E27FC236}">
                <a16:creationId xmlns:a16="http://schemas.microsoft.com/office/drawing/2014/main" id="{ABAFAB07-3631-445E-8E7B-3D6B3C9926F2}"/>
              </a:ext>
            </a:extLst>
          </p:cNvPr>
          <p:cNvGrpSpPr/>
          <p:nvPr/>
        </p:nvGrpSpPr>
        <p:grpSpPr>
          <a:xfrm>
            <a:off x="8886399" y="5204460"/>
            <a:ext cx="677694" cy="1392515"/>
            <a:chOff x="7480852" y="3340571"/>
            <a:chExt cx="490331" cy="1098080"/>
          </a:xfrm>
        </p:grpSpPr>
        <p:pic>
          <p:nvPicPr>
            <p:cNvPr id="38" name="Picture 37">
              <a:extLst>
                <a:ext uri="{FF2B5EF4-FFF2-40B4-BE49-F238E27FC236}">
                  <a16:creationId xmlns:a16="http://schemas.microsoft.com/office/drawing/2014/main" id="{102A03CF-2A0C-43B2-8FE6-58D50F58AB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9" name="Rectangle 38">
              <a:extLst>
                <a:ext uri="{FF2B5EF4-FFF2-40B4-BE49-F238E27FC236}">
                  <a16:creationId xmlns:a16="http://schemas.microsoft.com/office/drawing/2014/main" id="{E0BC80ED-F099-497F-AB77-89CBEC5C7C9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0" name="Picture 39">
              <a:extLst>
                <a:ext uri="{FF2B5EF4-FFF2-40B4-BE49-F238E27FC236}">
                  <a16:creationId xmlns:a16="http://schemas.microsoft.com/office/drawing/2014/main" id="{93514795-C59F-4FD6-9C20-985254210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1" name="Picture 40">
            <a:extLst>
              <a:ext uri="{FF2B5EF4-FFF2-40B4-BE49-F238E27FC236}">
                <a16:creationId xmlns:a16="http://schemas.microsoft.com/office/drawing/2014/main" id="{73E9F71D-40C1-4F5B-9DC1-F82D2D00BD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395254" y="5130423"/>
            <a:ext cx="174772" cy="179401"/>
          </a:xfrm>
          <a:prstGeom prst="rect">
            <a:avLst/>
          </a:prstGeom>
        </p:spPr>
      </p:pic>
      <p:grpSp>
        <p:nvGrpSpPr>
          <p:cNvPr id="42" name="Group 41">
            <a:extLst>
              <a:ext uri="{FF2B5EF4-FFF2-40B4-BE49-F238E27FC236}">
                <a16:creationId xmlns:a16="http://schemas.microsoft.com/office/drawing/2014/main" id="{A386ABEE-D6A0-4296-A424-F74A4A280895}"/>
              </a:ext>
            </a:extLst>
          </p:cNvPr>
          <p:cNvGrpSpPr/>
          <p:nvPr/>
        </p:nvGrpSpPr>
        <p:grpSpPr>
          <a:xfrm>
            <a:off x="9699049" y="5201933"/>
            <a:ext cx="677694" cy="1392515"/>
            <a:chOff x="7480852" y="3340571"/>
            <a:chExt cx="490331" cy="1098080"/>
          </a:xfrm>
        </p:grpSpPr>
        <p:pic>
          <p:nvPicPr>
            <p:cNvPr id="43" name="Picture 42">
              <a:extLst>
                <a:ext uri="{FF2B5EF4-FFF2-40B4-BE49-F238E27FC236}">
                  <a16:creationId xmlns:a16="http://schemas.microsoft.com/office/drawing/2014/main" id="{881F6D51-2375-455F-9D5D-449909F0FD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4" name="Rectangle 43">
              <a:extLst>
                <a:ext uri="{FF2B5EF4-FFF2-40B4-BE49-F238E27FC236}">
                  <a16:creationId xmlns:a16="http://schemas.microsoft.com/office/drawing/2014/main" id="{DE218B65-541A-4E80-AC20-CACBF8BA195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5" name="Picture 44">
              <a:extLst>
                <a:ext uri="{FF2B5EF4-FFF2-40B4-BE49-F238E27FC236}">
                  <a16:creationId xmlns:a16="http://schemas.microsoft.com/office/drawing/2014/main" id="{214BFE3B-7F95-4E6E-A6C8-C4554C79D2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6" name="Picture 45">
            <a:extLst>
              <a:ext uri="{FF2B5EF4-FFF2-40B4-BE49-F238E27FC236}">
                <a16:creationId xmlns:a16="http://schemas.microsoft.com/office/drawing/2014/main" id="{C4055C5A-ABC4-4E42-AA43-B4C4733128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07904" y="5127896"/>
            <a:ext cx="174772" cy="179401"/>
          </a:xfrm>
          <a:prstGeom prst="rect">
            <a:avLst/>
          </a:prstGeom>
        </p:spPr>
      </p:pic>
      <p:grpSp>
        <p:nvGrpSpPr>
          <p:cNvPr id="47" name="Group 46">
            <a:extLst>
              <a:ext uri="{FF2B5EF4-FFF2-40B4-BE49-F238E27FC236}">
                <a16:creationId xmlns:a16="http://schemas.microsoft.com/office/drawing/2014/main" id="{E5B4EFF3-700D-4A22-AE13-B32A69A6EEDB}"/>
              </a:ext>
            </a:extLst>
          </p:cNvPr>
          <p:cNvGrpSpPr/>
          <p:nvPr/>
        </p:nvGrpSpPr>
        <p:grpSpPr>
          <a:xfrm>
            <a:off x="10474008" y="5201933"/>
            <a:ext cx="677694" cy="1392515"/>
            <a:chOff x="7480852" y="3340571"/>
            <a:chExt cx="490331" cy="1098080"/>
          </a:xfrm>
        </p:grpSpPr>
        <p:pic>
          <p:nvPicPr>
            <p:cNvPr id="48" name="Picture 47">
              <a:extLst>
                <a:ext uri="{FF2B5EF4-FFF2-40B4-BE49-F238E27FC236}">
                  <a16:creationId xmlns:a16="http://schemas.microsoft.com/office/drawing/2014/main" id="{4C0362CE-8287-4790-89BF-7171E786F4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9" name="Rectangle 48">
              <a:extLst>
                <a:ext uri="{FF2B5EF4-FFF2-40B4-BE49-F238E27FC236}">
                  <a16:creationId xmlns:a16="http://schemas.microsoft.com/office/drawing/2014/main" id="{57781930-FBE8-44A9-87D7-BB897EBE1B2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50" name="Picture 49">
              <a:extLst>
                <a:ext uri="{FF2B5EF4-FFF2-40B4-BE49-F238E27FC236}">
                  <a16:creationId xmlns:a16="http://schemas.microsoft.com/office/drawing/2014/main" id="{9A40A4A1-82FF-4844-9F91-5E9770002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51" name="Picture 50">
            <a:extLst>
              <a:ext uri="{FF2B5EF4-FFF2-40B4-BE49-F238E27FC236}">
                <a16:creationId xmlns:a16="http://schemas.microsoft.com/office/drawing/2014/main" id="{490614EE-1F5F-47A9-B302-2E0711BF98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982863" y="5127896"/>
            <a:ext cx="174772" cy="179401"/>
          </a:xfrm>
          <a:prstGeom prst="rect">
            <a:avLst/>
          </a:prstGeom>
        </p:spPr>
      </p:pic>
      <p:cxnSp>
        <p:nvCxnSpPr>
          <p:cNvPr id="54" name="Straight Connector 53">
            <a:extLst>
              <a:ext uri="{FF2B5EF4-FFF2-40B4-BE49-F238E27FC236}">
                <a16:creationId xmlns:a16="http://schemas.microsoft.com/office/drawing/2014/main" id="{1949D0A6-4131-466C-938D-388FB4CDBA0F}"/>
              </a:ext>
            </a:extLst>
          </p:cNvPr>
          <p:cNvCxnSpPr>
            <a:cxnSpLocks/>
            <a:stCxn id="45" idx="0"/>
            <a:endCxn id="29" idx="3"/>
          </p:cNvCxnSpPr>
          <p:nvPr/>
        </p:nvCxnSpPr>
        <p:spPr>
          <a:xfrm flipH="1" flipV="1">
            <a:off x="9654540" y="3989581"/>
            <a:ext cx="383356"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AD2F50-8F28-4D77-B89D-B62935DCE172}"/>
              </a:ext>
            </a:extLst>
          </p:cNvPr>
          <p:cNvCxnSpPr>
            <a:cxnSpLocks/>
            <a:stCxn id="40" idx="0"/>
            <a:endCxn id="29" idx="3"/>
          </p:cNvCxnSpPr>
          <p:nvPr/>
        </p:nvCxnSpPr>
        <p:spPr>
          <a:xfrm flipV="1">
            <a:off x="9225246" y="3989581"/>
            <a:ext cx="42929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A98CBE-D279-4E2C-BA1D-33BD23D4389A}"/>
              </a:ext>
            </a:extLst>
          </p:cNvPr>
          <p:cNvCxnSpPr>
            <a:cxnSpLocks/>
            <a:stCxn id="12" idx="0"/>
            <a:endCxn id="29" idx="3"/>
          </p:cNvCxnSpPr>
          <p:nvPr/>
        </p:nvCxnSpPr>
        <p:spPr>
          <a:xfrm flipV="1">
            <a:off x="8412596" y="3989581"/>
            <a:ext cx="124194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D569FA2E-74CD-4C3F-92BF-2DA470152E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92236" y="3326055"/>
            <a:ext cx="600953" cy="425992"/>
          </a:xfrm>
          <a:prstGeom prst="rect">
            <a:avLst/>
          </a:prstGeom>
        </p:spPr>
      </p:pic>
      <p:pic>
        <p:nvPicPr>
          <p:cNvPr id="65" name="Picture 64">
            <a:extLst>
              <a:ext uri="{FF2B5EF4-FFF2-40B4-BE49-F238E27FC236}">
                <a16:creationId xmlns:a16="http://schemas.microsoft.com/office/drawing/2014/main" id="{3D28B929-4552-4CB7-A9C6-087D35B8DC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80096" y="3326055"/>
            <a:ext cx="600953" cy="425992"/>
          </a:xfrm>
          <a:prstGeom prst="rect">
            <a:avLst/>
          </a:prstGeom>
        </p:spPr>
      </p:pic>
      <p:cxnSp>
        <p:nvCxnSpPr>
          <p:cNvPr id="66" name="Straight Connector 65">
            <a:extLst>
              <a:ext uri="{FF2B5EF4-FFF2-40B4-BE49-F238E27FC236}">
                <a16:creationId xmlns:a16="http://schemas.microsoft.com/office/drawing/2014/main" id="{0E104FB2-F3C1-4EB4-821F-E938AFC1540C}"/>
              </a:ext>
            </a:extLst>
          </p:cNvPr>
          <p:cNvCxnSpPr>
            <a:cxnSpLocks/>
            <a:stCxn id="63" idx="2"/>
            <a:endCxn id="29" idx="1"/>
          </p:cNvCxnSpPr>
          <p:nvPr/>
        </p:nvCxnSpPr>
        <p:spPr>
          <a:xfrm>
            <a:off x="9192713" y="3752047"/>
            <a:ext cx="461827"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3EACBC-8702-4CBA-B81C-1F98848BE2AD}"/>
              </a:ext>
            </a:extLst>
          </p:cNvPr>
          <p:cNvCxnSpPr>
            <a:cxnSpLocks/>
            <a:stCxn id="29" idx="2"/>
            <a:endCxn id="63" idx="2"/>
          </p:cNvCxnSpPr>
          <p:nvPr/>
        </p:nvCxnSpPr>
        <p:spPr>
          <a:xfrm flipV="1">
            <a:off x="7905239" y="3752047"/>
            <a:ext cx="128747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A46A97-FA37-455B-A86F-7917EA259231}"/>
              </a:ext>
            </a:extLst>
          </p:cNvPr>
          <p:cNvCxnSpPr>
            <a:cxnSpLocks/>
            <a:stCxn id="29" idx="0"/>
            <a:endCxn id="63" idx="2"/>
          </p:cNvCxnSpPr>
          <p:nvPr/>
        </p:nvCxnSpPr>
        <p:spPr>
          <a:xfrm flipH="1" flipV="1">
            <a:off x="9192713" y="3752047"/>
            <a:ext cx="221911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9CD0E1-84FD-4C82-9F5E-F2D45B911EEC}"/>
              </a:ext>
            </a:extLst>
          </p:cNvPr>
          <p:cNvCxnSpPr>
            <a:cxnSpLocks/>
            <a:stCxn id="29" idx="2"/>
            <a:endCxn id="65" idx="2"/>
          </p:cNvCxnSpPr>
          <p:nvPr/>
        </p:nvCxnSpPr>
        <p:spPr>
          <a:xfrm flipV="1">
            <a:off x="7905239" y="3752047"/>
            <a:ext cx="217533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2B4B9-D398-4064-AB1B-85F14B8D6378}"/>
              </a:ext>
            </a:extLst>
          </p:cNvPr>
          <p:cNvCxnSpPr>
            <a:cxnSpLocks/>
            <a:stCxn id="29" idx="1"/>
            <a:endCxn id="65" idx="2"/>
          </p:cNvCxnSpPr>
          <p:nvPr/>
        </p:nvCxnSpPr>
        <p:spPr>
          <a:xfrm flipV="1">
            <a:off x="9654540" y="3752047"/>
            <a:ext cx="426033"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D9B19FA-0E28-4026-A121-AC7DE604ECA0}"/>
              </a:ext>
            </a:extLst>
          </p:cNvPr>
          <p:cNvCxnSpPr>
            <a:cxnSpLocks/>
            <a:stCxn id="29" idx="0"/>
            <a:endCxn id="65" idx="2"/>
          </p:cNvCxnSpPr>
          <p:nvPr/>
        </p:nvCxnSpPr>
        <p:spPr>
          <a:xfrm flipH="1" flipV="1">
            <a:off x="10080573" y="3752047"/>
            <a:ext cx="133125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A7F5270E-744F-4E93-B9FC-12F29A515F97}"/>
              </a:ext>
            </a:extLst>
          </p:cNvPr>
          <p:cNvSpPr/>
          <p:nvPr/>
        </p:nvSpPr>
        <p:spPr>
          <a:xfrm>
            <a:off x="7922490" y="3297791"/>
            <a:ext cx="1130486" cy="449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 Routers</a:t>
            </a:r>
          </a:p>
        </p:txBody>
      </p:sp>
      <p:sp>
        <p:nvSpPr>
          <p:cNvPr id="102" name="Speech Bubble: Oval 101">
            <a:extLst>
              <a:ext uri="{FF2B5EF4-FFF2-40B4-BE49-F238E27FC236}">
                <a16:creationId xmlns:a16="http://schemas.microsoft.com/office/drawing/2014/main" id="{90213D9B-1FB9-4B9F-BDF3-5FEB99370968}"/>
              </a:ext>
            </a:extLst>
          </p:cNvPr>
          <p:cNvSpPr/>
          <p:nvPr/>
        </p:nvSpPr>
        <p:spPr>
          <a:xfrm>
            <a:off x="5943197" y="4433281"/>
            <a:ext cx="2122529" cy="806772"/>
          </a:xfrm>
          <a:prstGeom prst="wedgeEllipseCallout">
            <a:avLst>
              <a:gd name="adj1" fmla="val 61626"/>
              <a:gd name="adj2" fmla="val 4875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err="1">
                <a:solidFill>
                  <a:schemeClr val="tx1"/>
                </a:solidFill>
              </a:rPr>
              <a:t>ToR</a:t>
            </a:r>
            <a:r>
              <a:rPr lang="en-US" sz="1600" dirty="0">
                <a:solidFill>
                  <a:schemeClr val="tx1"/>
                </a:solidFill>
              </a:rPr>
              <a:t>: Programmable Switch</a:t>
            </a:r>
          </a:p>
        </p:txBody>
      </p:sp>
      <p:cxnSp>
        <p:nvCxnSpPr>
          <p:cNvPr id="179" name="Straight Connector 178">
            <a:extLst>
              <a:ext uri="{FF2B5EF4-FFF2-40B4-BE49-F238E27FC236}">
                <a16:creationId xmlns:a16="http://schemas.microsoft.com/office/drawing/2014/main" id="{72CE4962-7C15-4DA5-9EAE-26598170EB3E}"/>
              </a:ext>
            </a:extLst>
          </p:cNvPr>
          <p:cNvCxnSpPr>
            <a:cxnSpLocks/>
            <a:stCxn id="12" idx="0"/>
          </p:cNvCxnSpPr>
          <p:nvPr/>
        </p:nvCxnSpPr>
        <p:spPr>
          <a:xfrm flipV="1">
            <a:off x="8412596" y="4577093"/>
            <a:ext cx="1250039"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2FADBCF-3B55-4812-849C-EED57C6D3150}"/>
              </a:ext>
            </a:extLst>
          </p:cNvPr>
          <p:cNvCxnSpPr>
            <a:cxnSpLocks/>
            <a:stCxn id="40" idx="0"/>
          </p:cNvCxnSpPr>
          <p:nvPr/>
        </p:nvCxnSpPr>
        <p:spPr>
          <a:xfrm flipV="1">
            <a:off x="9225246" y="4577093"/>
            <a:ext cx="446932"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5CC1E-A547-46BB-8FB0-9EA1305082C3}"/>
              </a:ext>
            </a:extLst>
          </p:cNvPr>
          <p:cNvCxnSpPr>
            <a:cxnSpLocks/>
            <a:stCxn id="45" idx="0"/>
          </p:cNvCxnSpPr>
          <p:nvPr/>
        </p:nvCxnSpPr>
        <p:spPr>
          <a:xfrm flipH="1" flipV="1">
            <a:off x="9654540" y="4577093"/>
            <a:ext cx="38335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0F13425-92BC-4A0F-BDC8-5A9F2B734B50}"/>
              </a:ext>
            </a:extLst>
          </p:cNvPr>
          <p:cNvCxnSpPr>
            <a:cxnSpLocks/>
            <a:stCxn id="50" idx="0"/>
          </p:cNvCxnSpPr>
          <p:nvPr/>
        </p:nvCxnSpPr>
        <p:spPr>
          <a:xfrm flipH="1" flipV="1">
            <a:off x="9672179" y="4577093"/>
            <a:ext cx="114067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6E09F639-9E89-4B04-A75C-0971D90A1E4A}"/>
              </a:ext>
            </a:extLst>
          </p:cNvPr>
          <p:cNvSpPr/>
          <p:nvPr/>
        </p:nvSpPr>
        <p:spPr>
          <a:xfrm>
            <a:off x="7894319" y="3932185"/>
            <a:ext cx="3520441" cy="1003849"/>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t>Data Center</a:t>
            </a:r>
            <a:br>
              <a:rPr lang="en-US" sz="1400" dirty="0"/>
            </a:br>
            <a:r>
              <a:rPr lang="en-US" sz="1400" dirty="0"/>
              <a:t>Network</a:t>
            </a:r>
          </a:p>
        </p:txBody>
      </p:sp>
      <p:cxnSp>
        <p:nvCxnSpPr>
          <p:cNvPr id="198" name="Straight Connector 197">
            <a:extLst>
              <a:ext uri="{FF2B5EF4-FFF2-40B4-BE49-F238E27FC236}">
                <a16:creationId xmlns:a16="http://schemas.microsoft.com/office/drawing/2014/main" id="{51E1161D-322D-4051-94C0-D308A213D66A}"/>
              </a:ext>
            </a:extLst>
          </p:cNvPr>
          <p:cNvCxnSpPr>
            <a:cxnSpLocks/>
            <a:stCxn id="63" idx="0"/>
            <a:endCxn id="104" idx="3"/>
          </p:cNvCxnSpPr>
          <p:nvPr/>
        </p:nvCxnSpPr>
        <p:spPr>
          <a:xfrm flipV="1">
            <a:off x="9192713" y="1731657"/>
            <a:ext cx="479465" cy="159439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E13DB6F-5E38-4B60-BDF1-ED234D6FD3BF}"/>
              </a:ext>
            </a:extLst>
          </p:cNvPr>
          <p:cNvCxnSpPr>
            <a:cxnSpLocks/>
            <a:stCxn id="65" idx="0"/>
            <a:endCxn id="104" idx="3"/>
          </p:cNvCxnSpPr>
          <p:nvPr/>
        </p:nvCxnSpPr>
        <p:spPr>
          <a:xfrm flipH="1" flipV="1">
            <a:off x="9672178" y="1731657"/>
            <a:ext cx="408395" cy="159439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Cloud 103">
            <a:extLst>
              <a:ext uri="{FF2B5EF4-FFF2-40B4-BE49-F238E27FC236}">
                <a16:creationId xmlns:a16="http://schemas.microsoft.com/office/drawing/2014/main" id="{5BF8701F-76CD-403C-A3D0-DB74E8B0B00F}"/>
              </a:ext>
            </a:extLst>
          </p:cNvPr>
          <p:cNvSpPr/>
          <p:nvPr/>
        </p:nvSpPr>
        <p:spPr>
          <a:xfrm>
            <a:off x="8279147" y="1672016"/>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pic>
        <p:nvPicPr>
          <p:cNvPr id="206" name="Graphic 205" descr="Laptop">
            <a:extLst>
              <a:ext uri="{FF2B5EF4-FFF2-40B4-BE49-F238E27FC236}">
                <a16:creationId xmlns:a16="http://schemas.microsoft.com/office/drawing/2014/main" id="{0C77A884-0194-49E9-9F7A-BC4027E5B1C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52058" y="982786"/>
            <a:ext cx="290512" cy="290512"/>
          </a:xfrm>
          <a:prstGeom prst="rect">
            <a:avLst/>
          </a:prstGeom>
        </p:spPr>
      </p:pic>
      <p:pic>
        <p:nvPicPr>
          <p:cNvPr id="207" name="Graphic 206" descr="Smart Phone">
            <a:extLst>
              <a:ext uri="{FF2B5EF4-FFF2-40B4-BE49-F238E27FC236}">
                <a16:creationId xmlns:a16="http://schemas.microsoft.com/office/drawing/2014/main" id="{A87C8DCB-9EB0-4891-BEBF-AAE0374A783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9866086" y="1044451"/>
            <a:ext cx="195263" cy="195263"/>
          </a:xfrm>
          <a:prstGeom prst="rect">
            <a:avLst/>
          </a:prstGeom>
        </p:spPr>
      </p:pic>
      <p:sp>
        <p:nvSpPr>
          <p:cNvPr id="210" name="Rectangle 209">
            <a:extLst>
              <a:ext uri="{FF2B5EF4-FFF2-40B4-BE49-F238E27FC236}">
                <a16:creationId xmlns:a16="http://schemas.microsoft.com/office/drawing/2014/main" id="{2D2AABBB-0901-41F8-9229-E828F6A722FF}"/>
              </a:ext>
            </a:extLst>
          </p:cNvPr>
          <p:cNvSpPr/>
          <p:nvPr/>
        </p:nvSpPr>
        <p:spPr>
          <a:xfrm>
            <a:off x="9423626" y="1330336"/>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211" name="Rectangle 210">
            <a:extLst>
              <a:ext uri="{FF2B5EF4-FFF2-40B4-BE49-F238E27FC236}">
                <a16:creationId xmlns:a16="http://schemas.microsoft.com/office/drawing/2014/main" id="{D4F8D9AC-0AFD-42DB-B955-AD548F4D0CC7}"/>
              </a:ext>
            </a:extLst>
          </p:cNvPr>
          <p:cNvSpPr/>
          <p:nvPr/>
        </p:nvSpPr>
        <p:spPr>
          <a:xfrm>
            <a:off x="10390806" y="539552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sp>
        <p:nvSpPr>
          <p:cNvPr id="53" name="Rectangle 52">
            <a:extLst>
              <a:ext uri="{FF2B5EF4-FFF2-40B4-BE49-F238E27FC236}">
                <a16:creationId xmlns:a16="http://schemas.microsoft.com/office/drawing/2014/main" id="{AAE459F0-0653-475F-A67D-8BA1D7CB55EF}"/>
              </a:ext>
            </a:extLst>
          </p:cNvPr>
          <p:cNvSpPr/>
          <p:nvPr/>
        </p:nvSpPr>
        <p:spPr>
          <a:xfrm>
            <a:off x="7297034" y="6484743"/>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55" name="Rectangle 54">
            <a:extLst>
              <a:ext uri="{FF2B5EF4-FFF2-40B4-BE49-F238E27FC236}">
                <a16:creationId xmlns:a16="http://schemas.microsoft.com/office/drawing/2014/main" id="{38CC87C2-F5BF-4413-A6AA-0466A4A68D90}"/>
              </a:ext>
            </a:extLst>
          </p:cNvPr>
          <p:cNvSpPr/>
          <p:nvPr/>
        </p:nvSpPr>
        <p:spPr>
          <a:xfrm>
            <a:off x="7600316" y="5002042"/>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pic>
        <p:nvPicPr>
          <p:cNvPr id="4" name="Picture 3">
            <a:extLst>
              <a:ext uri="{FF2B5EF4-FFF2-40B4-BE49-F238E27FC236}">
                <a16:creationId xmlns:a16="http://schemas.microsoft.com/office/drawing/2014/main" id="{F2E7EBE4-A265-4DC9-9C08-006343FA7F9A}"/>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5693" y="1125668"/>
            <a:ext cx="462207" cy="346655"/>
          </a:xfrm>
          <a:prstGeom prst="rect">
            <a:avLst/>
          </a:prstGeom>
        </p:spPr>
      </p:pic>
      <p:pic>
        <p:nvPicPr>
          <p:cNvPr id="58" name="Picture 57">
            <a:extLst>
              <a:ext uri="{FF2B5EF4-FFF2-40B4-BE49-F238E27FC236}">
                <a16:creationId xmlns:a16="http://schemas.microsoft.com/office/drawing/2014/main" id="{676BFF04-9084-4C69-88AD-694D704B6F9B}"/>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4563" y="1032247"/>
            <a:ext cx="462207" cy="346655"/>
          </a:xfrm>
          <a:prstGeom prst="rect">
            <a:avLst/>
          </a:prstGeom>
        </p:spPr>
      </p:pic>
      <p:pic>
        <p:nvPicPr>
          <p:cNvPr id="59" name="Picture 58">
            <a:extLst>
              <a:ext uri="{FF2B5EF4-FFF2-40B4-BE49-F238E27FC236}">
                <a16:creationId xmlns:a16="http://schemas.microsoft.com/office/drawing/2014/main" id="{A98B80F9-D545-4DBE-A177-87955F36711E}"/>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85695" y="909064"/>
            <a:ext cx="462207" cy="346655"/>
          </a:xfrm>
          <a:prstGeom prst="rect">
            <a:avLst/>
          </a:prstGeom>
        </p:spPr>
      </p:pic>
      <p:pic>
        <p:nvPicPr>
          <p:cNvPr id="61" name="Picture 60">
            <a:extLst>
              <a:ext uri="{FF2B5EF4-FFF2-40B4-BE49-F238E27FC236}">
                <a16:creationId xmlns:a16="http://schemas.microsoft.com/office/drawing/2014/main" id="{8BB2A9B5-90DA-4E9F-9D5F-1AAE4272D914}"/>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85701" y="1262694"/>
            <a:ext cx="462207" cy="346655"/>
          </a:xfrm>
          <a:prstGeom prst="rect">
            <a:avLst/>
          </a:prstGeom>
        </p:spPr>
      </p:pic>
      <p:pic>
        <p:nvPicPr>
          <p:cNvPr id="62" name="Picture 61">
            <a:extLst>
              <a:ext uri="{FF2B5EF4-FFF2-40B4-BE49-F238E27FC236}">
                <a16:creationId xmlns:a16="http://schemas.microsoft.com/office/drawing/2014/main" id="{65DC6258-235F-45C7-B785-9394A6FE260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0339" y="1383834"/>
            <a:ext cx="462207" cy="346655"/>
          </a:xfrm>
          <a:prstGeom prst="rect">
            <a:avLst/>
          </a:prstGeom>
        </p:spPr>
      </p:pic>
      <p:pic>
        <p:nvPicPr>
          <p:cNvPr id="64" name="Picture 63">
            <a:extLst>
              <a:ext uri="{FF2B5EF4-FFF2-40B4-BE49-F238E27FC236}">
                <a16:creationId xmlns:a16="http://schemas.microsoft.com/office/drawing/2014/main" id="{EFBB5D22-74A5-485F-A10E-E07B0670F464}"/>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2982" y="1479100"/>
            <a:ext cx="462207" cy="346655"/>
          </a:xfrm>
          <a:prstGeom prst="rect">
            <a:avLst/>
          </a:prstGeom>
        </p:spPr>
      </p:pic>
      <p:pic>
        <p:nvPicPr>
          <p:cNvPr id="9" name="Picture 8">
            <a:extLst>
              <a:ext uri="{FF2B5EF4-FFF2-40B4-BE49-F238E27FC236}">
                <a16:creationId xmlns:a16="http://schemas.microsoft.com/office/drawing/2014/main" id="{CCC77450-0959-4003-8A82-1D2B428454CC}"/>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28448" y="969235"/>
            <a:ext cx="526773" cy="304063"/>
          </a:xfrm>
          <a:prstGeom prst="rect">
            <a:avLst/>
          </a:prstGeom>
        </p:spPr>
      </p:pic>
      <p:pic>
        <p:nvPicPr>
          <p:cNvPr id="67" name="Picture 66">
            <a:extLst>
              <a:ext uri="{FF2B5EF4-FFF2-40B4-BE49-F238E27FC236}">
                <a16:creationId xmlns:a16="http://schemas.microsoft.com/office/drawing/2014/main" id="{C7775C52-952C-4486-AF02-F5548739C482}"/>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0848" y="1121635"/>
            <a:ext cx="526773" cy="304063"/>
          </a:xfrm>
          <a:prstGeom prst="rect">
            <a:avLst/>
          </a:prstGeom>
        </p:spPr>
      </p:pic>
      <p:pic>
        <p:nvPicPr>
          <p:cNvPr id="68" name="Picture 67">
            <a:extLst>
              <a:ext uri="{FF2B5EF4-FFF2-40B4-BE49-F238E27FC236}">
                <a16:creationId xmlns:a16="http://schemas.microsoft.com/office/drawing/2014/main" id="{CBCE2888-144D-4EB0-85CE-478893BBD41B}"/>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33248" y="1274035"/>
            <a:ext cx="526773" cy="304063"/>
          </a:xfrm>
          <a:prstGeom prst="rect">
            <a:avLst/>
          </a:prstGeom>
        </p:spPr>
      </p:pic>
      <p:pic>
        <p:nvPicPr>
          <p:cNvPr id="70" name="Picture 69">
            <a:extLst>
              <a:ext uri="{FF2B5EF4-FFF2-40B4-BE49-F238E27FC236}">
                <a16:creationId xmlns:a16="http://schemas.microsoft.com/office/drawing/2014/main" id="{703C4941-B484-454F-96C1-CFA39BF3017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85648" y="1426435"/>
            <a:ext cx="526773" cy="304063"/>
          </a:xfrm>
          <a:prstGeom prst="rect">
            <a:avLst/>
          </a:prstGeom>
        </p:spPr>
      </p:pic>
      <p:pic>
        <p:nvPicPr>
          <p:cNvPr id="71" name="Picture 70">
            <a:extLst>
              <a:ext uri="{FF2B5EF4-FFF2-40B4-BE49-F238E27FC236}">
                <a16:creationId xmlns:a16="http://schemas.microsoft.com/office/drawing/2014/main" id="{F1114994-00A3-43C4-A8DB-26EA3FF8812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38048" y="1578835"/>
            <a:ext cx="526773" cy="304063"/>
          </a:xfrm>
          <a:prstGeom prst="rect">
            <a:avLst/>
          </a:prstGeom>
        </p:spPr>
      </p:pic>
    </p:spTree>
    <p:extLst>
      <p:ext uri="{BB962C8B-B14F-4D97-AF65-F5344CB8AC3E}">
        <p14:creationId xmlns:p14="http://schemas.microsoft.com/office/powerpoint/2010/main" val="165266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anim calcmode="lin" valueType="num">
                                      <p:cBhvr additive="base">
                                        <p:cTn id="9" dur="500" fill="hold"/>
                                        <p:tgtEl>
                                          <p:spTgt spid="102"/>
                                        </p:tgtEl>
                                        <p:attrNameLst>
                                          <p:attrName>ppt_x</p:attrName>
                                        </p:attrNameLst>
                                      </p:cBhvr>
                                      <p:tavLst>
                                        <p:tav tm="0">
                                          <p:val>
                                            <p:strVal val="#ppt_x"/>
                                          </p:val>
                                        </p:tav>
                                        <p:tav tm="100000">
                                          <p:val>
                                            <p:strVal val="#ppt_x"/>
                                          </p:val>
                                        </p:tav>
                                      </p:tavLst>
                                    </p:anim>
                                    <p:anim calcmode="lin" valueType="num">
                                      <p:cBhvr additive="base">
                                        <p:cTn id="1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4"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210"/>
                                        </p:tgtEl>
                                        <p:attrNameLst>
                                          <p:attrName>style.visibility</p:attrName>
                                        </p:attrNameLst>
                                      </p:cBhvr>
                                      <p:to>
                                        <p:strVal val="visible"/>
                                      </p:to>
                                    </p:set>
                                  </p:childTnLst>
                                </p:cTn>
                              </p:par>
                            </p:childTnLst>
                          </p:cTn>
                        </p:par>
                        <p:par>
                          <p:cTn id="38" fill="hold">
                            <p:stCondLst>
                              <p:cond delay="0"/>
                            </p:stCondLst>
                            <p:childTnLst>
                              <p:par>
                                <p:cTn id="39" presetID="42" presetClass="path" presetSubtype="0" accel="50000" decel="50000" fill="hold" grpId="0" nodeType="afterEffect">
                                  <p:stCondLst>
                                    <p:cond delay="0"/>
                                  </p:stCondLst>
                                  <p:childTnLst>
                                    <p:animMotion origin="layout" path="M 5E-6 1.85185E-6 L 0.06303 0.26944 " pathEditMode="relative" rAng="0" ptsTypes="AA">
                                      <p:cBhvr>
                                        <p:cTn id="40" dur="2000" fill="hold"/>
                                        <p:tgtEl>
                                          <p:spTgt spid="210"/>
                                        </p:tgtEl>
                                        <p:attrNameLst>
                                          <p:attrName>ppt_x</p:attrName>
                                          <p:attrName>ppt_y</p:attrName>
                                        </p:attrNameLst>
                                      </p:cBhvr>
                                      <p:rCtr x="3151" y="13472"/>
                                    </p:animMotion>
                                  </p:childTnLst>
                                </p:cTn>
                              </p:par>
                            </p:childTnLst>
                          </p:cTn>
                        </p:par>
                        <p:par>
                          <p:cTn id="41" fill="hold">
                            <p:stCondLst>
                              <p:cond delay="2000"/>
                            </p:stCondLst>
                            <p:childTnLst>
                              <p:par>
                                <p:cTn id="42" presetID="42" presetClass="path" presetSubtype="0" accel="50000" decel="50000" fill="hold" grpId="3" nodeType="afterEffect">
                                  <p:stCondLst>
                                    <p:cond delay="0"/>
                                  </p:stCondLst>
                                  <p:childTnLst>
                                    <p:animMotion origin="layout" path="M 0.06303 0.26944 L 0.07162 0.53912 " pathEditMode="relative" rAng="0" ptsTypes="AA">
                                      <p:cBhvr>
                                        <p:cTn id="43" dur="2000" fill="hold"/>
                                        <p:tgtEl>
                                          <p:spTgt spid="210"/>
                                        </p:tgtEl>
                                        <p:attrNameLst>
                                          <p:attrName>ppt_x</p:attrName>
                                          <p:attrName>ppt_y</p:attrName>
                                        </p:attrNameLst>
                                      </p:cBhvr>
                                      <p:rCtr x="430" y="13472"/>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2000"/>
                                        <p:tgtEl>
                                          <p:spTgt spid="210"/>
                                        </p:tgtEl>
                                      </p:cBhvr>
                                    </p:animEffect>
                                    <p:set>
                                      <p:cBhvr>
                                        <p:cTn id="48" dur="1" fill="hold">
                                          <p:stCondLst>
                                            <p:cond delay="1999"/>
                                          </p:stCondLst>
                                        </p:cTn>
                                        <p:tgtEl>
                                          <p:spTgt spid="210"/>
                                        </p:tgtEl>
                                        <p:attrNameLst>
                                          <p:attrName>style.visibility</p:attrName>
                                        </p:attrNameLst>
                                      </p:cBhvr>
                                      <p:to>
                                        <p:strVal val="hidden"/>
                                      </p:to>
                                    </p:set>
                                  </p:childTnLst>
                                </p:cTn>
                              </p:par>
                              <p:par>
                                <p:cTn id="49" presetID="26" presetClass="emph" presetSubtype="0" repeatCount="3000" fill="hold" nodeType="withEffect">
                                  <p:stCondLst>
                                    <p:cond delay="1000"/>
                                  </p:stCondLst>
                                  <p:childTnLst>
                                    <p:animEffect transition="out" filter="fade">
                                      <p:cBhvr>
                                        <p:cTn id="50" dur="500" tmFilter="0, 0; .2, .5; .8, .5; 1, 0"/>
                                        <p:tgtEl>
                                          <p:spTgt spid="51"/>
                                        </p:tgtEl>
                                      </p:cBhvr>
                                    </p:animEffect>
                                    <p:animScale>
                                      <p:cBhvr>
                                        <p:cTn id="51" dur="250" autoRev="1" fill="hold"/>
                                        <p:tgtEl>
                                          <p:spTgt spid="51"/>
                                        </p:tgtEl>
                                      </p:cBhvr>
                                      <p:by x="105000" y="105000"/>
                                    </p:animScale>
                                  </p:childTnLst>
                                </p:cTn>
                              </p:par>
                              <p:par>
                                <p:cTn id="52" presetID="10" presetClass="entr" presetSubtype="0" fill="hold" grpId="1" nodeType="withEffect">
                                  <p:stCondLst>
                                    <p:cond delay="1000"/>
                                  </p:stCondLst>
                                  <p:childTnLst>
                                    <p:set>
                                      <p:cBhvr>
                                        <p:cTn id="53" dur="1" fill="hold">
                                          <p:stCondLst>
                                            <p:cond delay="0"/>
                                          </p:stCondLst>
                                        </p:cTn>
                                        <p:tgtEl>
                                          <p:spTgt spid="211"/>
                                        </p:tgtEl>
                                        <p:attrNameLst>
                                          <p:attrName>style.visibility</p:attrName>
                                        </p:attrNameLst>
                                      </p:cBhvr>
                                      <p:to>
                                        <p:strVal val="visible"/>
                                      </p:to>
                                    </p:set>
                                    <p:animEffect transition="in" filter="fade">
                                      <p:cBhvr>
                                        <p:cTn id="54" dur="2000"/>
                                        <p:tgtEl>
                                          <p:spTgt spid="211"/>
                                        </p:tgtEl>
                                      </p:cBhvr>
                                    </p:animEffect>
                                  </p:childTnLst>
                                </p:cTn>
                              </p:par>
                            </p:childTnLst>
                          </p:cTn>
                        </p:par>
                        <p:par>
                          <p:cTn id="55" fill="hold">
                            <p:stCondLst>
                              <p:cond delay="3000"/>
                            </p:stCondLst>
                            <p:childTnLst>
                              <p:par>
                                <p:cTn id="56" presetID="42" presetClass="path" presetSubtype="0" accel="50000" decel="50000" fill="hold" grpId="0" nodeType="afterEffect">
                                  <p:stCondLst>
                                    <p:cond delay="0"/>
                                  </p:stCondLst>
                                  <p:childTnLst>
                                    <p:animMotion origin="layout" path="M -1.875E-6 -2.22222E-6 L 0.00638 0.15371 " pathEditMode="relative" rAng="0" ptsTypes="AA">
                                      <p:cBhvr>
                                        <p:cTn id="57" dur="2000" fill="hold"/>
                                        <p:tgtEl>
                                          <p:spTgt spid="211"/>
                                        </p:tgtEl>
                                        <p:attrNameLst>
                                          <p:attrName>ppt_x</p:attrName>
                                          <p:attrName>ppt_y</p:attrName>
                                        </p:attrNameLst>
                                      </p:cBhvr>
                                      <p:rCtr x="313" y="7685"/>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 nodeType="after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par>
                          <p:cTn id="69" fill="hold">
                            <p:stCondLst>
                              <p:cond delay="0"/>
                            </p:stCondLst>
                            <p:childTnLst>
                              <p:par>
                                <p:cTn id="70" presetID="42" presetClass="path" presetSubtype="0" accel="50000" decel="50000" fill="hold" grpId="0" nodeType="afterEffect">
                                  <p:stCondLst>
                                    <p:cond delay="0"/>
                                  </p:stCondLst>
                                  <p:childTnLst>
                                    <p:animMotion origin="layout" path="M 4.16667E-6 1.48148E-6 L 0.02317 -0.15926 " pathEditMode="relative" rAng="0" ptsTypes="AA">
                                      <p:cBhvr>
                                        <p:cTn id="71" dur="2000" fill="hold"/>
                                        <p:tgtEl>
                                          <p:spTgt spid="53"/>
                                        </p:tgtEl>
                                        <p:attrNameLst>
                                          <p:attrName>ppt_x</p:attrName>
                                          <p:attrName>ppt_y</p:attrName>
                                        </p:attrNameLst>
                                      </p:cBhvr>
                                      <p:rCtr x="1159" y="-7963"/>
                                    </p:animMotion>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2" nodeType="clickEffect">
                                  <p:stCondLst>
                                    <p:cond delay="0"/>
                                  </p:stCondLst>
                                  <p:childTnLst>
                                    <p:animEffect transition="out" filter="fade">
                                      <p:cBhvr>
                                        <p:cTn id="75" dur="2000"/>
                                        <p:tgtEl>
                                          <p:spTgt spid="53"/>
                                        </p:tgtEl>
                                      </p:cBhvr>
                                    </p:animEffect>
                                    <p:set>
                                      <p:cBhvr>
                                        <p:cTn id="76" dur="1" fill="hold">
                                          <p:stCondLst>
                                            <p:cond delay="1999"/>
                                          </p:stCondLst>
                                        </p:cTn>
                                        <p:tgtEl>
                                          <p:spTgt spid="53"/>
                                        </p:tgtEl>
                                        <p:attrNameLst>
                                          <p:attrName>style.visibility</p:attrName>
                                        </p:attrNameLst>
                                      </p:cBhvr>
                                      <p:to>
                                        <p:strVal val="hidden"/>
                                      </p:to>
                                    </p:set>
                                  </p:childTnLst>
                                </p:cTn>
                              </p:par>
                              <p:par>
                                <p:cTn id="77" presetID="10" presetClass="entr" presetSubtype="0" fill="hold" grpId="1"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2000"/>
                                        <p:tgtEl>
                                          <p:spTgt spid="55"/>
                                        </p:tgtEl>
                                      </p:cBhvr>
                                    </p:animEffect>
                                  </p:childTnLst>
                                </p:cTn>
                              </p:par>
                            </p:childTnLst>
                          </p:cTn>
                        </p:par>
                        <p:par>
                          <p:cTn id="80" fill="hold">
                            <p:stCondLst>
                              <p:cond delay="2000"/>
                            </p:stCondLst>
                            <p:childTnLst>
                              <p:par>
                                <p:cTn id="81" presetID="42" presetClass="path" presetSubtype="0" accel="50000" decel="50000" fill="hold" grpId="0" nodeType="afterEffect">
                                  <p:stCondLst>
                                    <p:cond delay="0"/>
                                  </p:stCondLst>
                                  <p:childTnLst>
                                    <p:animMotion origin="layout" path="M 4.375E-6 -4.81481E-6 L 0.08033 -0.06689 " pathEditMode="relative" rAng="0" ptsTypes="AA">
                                      <p:cBhvr>
                                        <p:cTn id="82" dur="2000" fill="hold"/>
                                        <p:tgtEl>
                                          <p:spTgt spid="55"/>
                                        </p:tgtEl>
                                        <p:attrNameLst>
                                          <p:attrName>ppt_x</p:attrName>
                                          <p:attrName>ppt_y</p:attrName>
                                        </p:attrNameLst>
                                      </p:cBhvr>
                                      <p:rCtr x="4010" y="-3356"/>
                                    </p:animMotion>
                                  </p:childTnLst>
                                </p:cTn>
                              </p:par>
                            </p:childTnLst>
                          </p:cTn>
                        </p:par>
                        <p:par>
                          <p:cTn id="83" fill="hold">
                            <p:stCondLst>
                              <p:cond delay="4000"/>
                            </p:stCondLst>
                            <p:childTnLst>
                              <p:par>
                                <p:cTn id="84" presetID="42" presetClass="path" presetSubtype="0" accel="50000" decel="50000" fill="hold" grpId="2" nodeType="afterEffect">
                                  <p:stCondLst>
                                    <p:cond delay="0"/>
                                  </p:stCondLst>
                                  <p:childTnLst>
                                    <p:animMotion origin="layout" path="M 0.08033 -0.06689 L 0.08906 0.11852 " pathEditMode="relative" rAng="0" ptsTypes="AA">
                                      <p:cBhvr>
                                        <p:cTn id="85" dur="2000" fill="hold"/>
                                        <p:tgtEl>
                                          <p:spTgt spid="55"/>
                                        </p:tgtEl>
                                        <p:attrNameLst>
                                          <p:attrName>ppt_x</p:attrName>
                                          <p:attrName>ppt_y</p:attrName>
                                        </p:attrNameLst>
                                      </p:cBhvr>
                                      <p:rCtr x="430" y="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210" grpId="0" animBg="1"/>
      <p:bldP spid="210" grpId="1" animBg="1"/>
      <p:bldP spid="210" grpId="2" animBg="1"/>
      <p:bldP spid="210" grpId="3" animBg="1"/>
      <p:bldP spid="211" grpId="0" animBg="1"/>
      <p:bldP spid="211" grpId="1" animBg="1"/>
      <p:bldP spid="53" grpId="0" animBg="1"/>
      <p:bldP spid="53" grpId="1" animBg="1"/>
      <p:bldP spid="53" grpId="2" animBg="1"/>
      <p:bldP spid="55" grpId="0" animBg="1"/>
      <p:bldP spid="55" grpId="1" animBg="1"/>
      <p:bldP spid="5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Distributed Load Balancing: Challenges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7</a:t>
            </a:fld>
            <a:endParaRPr lang="en-US" dirty="0"/>
          </a:p>
        </p:txBody>
      </p:sp>
      <p:sp>
        <p:nvSpPr>
          <p:cNvPr id="3" name="Content Placeholder 2">
            <a:extLst>
              <a:ext uri="{FF2B5EF4-FFF2-40B4-BE49-F238E27FC236}">
                <a16:creationId xmlns:a16="http://schemas.microsoft.com/office/drawing/2014/main" id="{EB67A2ED-1327-4420-8F03-F17B163DDD14}"/>
              </a:ext>
            </a:extLst>
          </p:cNvPr>
          <p:cNvSpPr>
            <a:spLocks noGrp="1"/>
          </p:cNvSpPr>
          <p:nvPr>
            <p:ph idx="1"/>
          </p:nvPr>
        </p:nvSpPr>
        <p:spPr>
          <a:xfrm>
            <a:off x="364556" y="1206621"/>
            <a:ext cx="7205721" cy="4996627"/>
          </a:xfrm>
        </p:spPr>
        <p:txBody>
          <a:bodyPr>
            <a:normAutofit/>
          </a:bodyPr>
          <a:lstStyle/>
          <a:p>
            <a:pPr marL="514350" indent="-514350">
              <a:buFont typeface="+mj-lt"/>
              <a:buAutoNum type="arabicPeriod"/>
            </a:pPr>
            <a:r>
              <a:rPr lang="en-US" dirty="0"/>
              <a:t>Flow Dispatching: How new connections are assigned to DIPs?</a:t>
            </a:r>
          </a:p>
          <a:p>
            <a:pPr lvl="1"/>
            <a:r>
              <a:rPr lang="en-US" dirty="0"/>
              <a:t>Addition or removal of DIPs results in </a:t>
            </a:r>
            <a:r>
              <a:rPr lang="en-US" dirty="0">
                <a:hlinkClick r:id="" action="ppaction://noaction"/>
              </a:rPr>
              <a:t>rehashing</a:t>
            </a:r>
            <a:endParaRPr lang="en-US" dirty="0"/>
          </a:p>
          <a:p>
            <a:pPr marL="514350" indent="-514350">
              <a:buFont typeface="+mj-lt"/>
              <a:buAutoNum type="arabicPeriod"/>
            </a:pPr>
            <a:r>
              <a:rPr lang="en-US" dirty="0"/>
              <a:t>Per-connection consistency (PCC): Connection-to-instance mapping should be consistent</a:t>
            </a:r>
          </a:p>
          <a:p>
            <a:pPr marL="0" indent="0">
              <a:buNone/>
            </a:pPr>
            <a:endParaRPr lang="en-US" sz="3200" dirty="0"/>
          </a:p>
        </p:txBody>
      </p:sp>
      <p:grpSp>
        <p:nvGrpSpPr>
          <p:cNvPr id="8" name="Group 7">
            <a:extLst>
              <a:ext uri="{FF2B5EF4-FFF2-40B4-BE49-F238E27FC236}">
                <a16:creationId xmlns:a16="http://schemas.microsoft.com/office/drawing/2014/main" id="{F7D3D926-7336-4743-88B1-7FBE936CB340}"/>
              </a:ext>
            </a:extLst>
          </p:cNvPr>
          <p:cNvGrpSpPr/>
          <p:nvPr/>
        </p:nvGrpSpPr>
        <p:grpSpPr>
          <a:xfrm>
            <a:off x="8294330" y="3217021"/>
            <a:ext cx="677694" cy="1392515"/>
            <a:chOff x="7480852" y="3340571"/>
            <a:chExt cx="490331" cy="1098080"/>
          </a:xfrm>
        </p:grpSpPr>
        <p:pic>
          <p:nvPicPr>
            <p:cNvPr id="10" name="Picture 9">
              <a:extLst>
                <a:ext uri="{FF2B5EF4-FFF2-40B4-BE49-F238E27FC236}">
                  <a16:creationId xmlns:a16="http://schemas.microsoft.com/office/drawing/2014/main" id="{820E8B59-EE81-4455-8495-A0FFAF15F1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B38B340B-9427-4946-80E6-E62B313AAED2}"/>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4D35A79A-AB57-4994-A438-0440D08B16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6" name="Straight Connector 25">
            <a:extLst>
              <a:ext uri="{FF2B5EF4-FFF2-40B4-BE49-F238E27FC236}">
                <a16:creationId xmlns:a16="http://schemas.microsoft.com/office/drawing/2014/main" id="{1E2DB67B-FEC4-4322-887F-9A758D4A1CF3}"/>
              </a:ext>
            </a:extLst>
          </p:cNvPr>
          <p:cNvCxnSpPr>
            <a:cxnSpLocks/>
            <a:stCxn id="50" idx="0"/>
            <a:endCxn id="29" idx="3"/>
          </p:cNvCxnSpPr>
          <p:nvPr/>
        </p:nvCxnSpPr>
        <p:spPr>
          <a:xfrm flipH="1" flipV="1">
            <a:off x="9875121" y="2002142"/>
            <a:ext cx="1158315"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3021482-D074-4D9A-98B5-A62B9C48DE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03185" y="3142984"/>
            <a:ext cx="174772" cy="179401"/>
          </a:xfrm>
          <a:prstGeom prst="rect">
            <a:avLst/>
          </a:prstGeom>
        </p:spPr>
      </p:pic>
      <p:grpSp>
        <p:nvGrpSpPr>
          <p:cNvPr id="37" name="Group 36">
            <a:extLst>
              <a:ext uri="{FF2B5EF4-FFF2-40B4-BE49-F238E27FC236}">
                <a16:creationId xmlns:a16="http://schemas.microsoft.com/office/drawing/2014/main" id="{ABAFAB07-3631-445E-8E7B-3D6B3C9926F2}"/>
              </a:ext>
            </a:extLst>
          </p:cNvPr>
          <p:cNvGrpSpPr/>
          <p:nvPr/>
        </p:nvGrpSpPr>
        <p:grpSpPr>
          <a:xfrm>
            <a:off x="9106980" y="3217021"/>
            <a:ext cx="677694" cy="1392515"/>
            <a:chOff x="7480852" y="3340571"/>
            <a:chExt cx="490331" cy="1098080"/>
          </a:xfrm>
        </p:grpSpPr>
        <p:pic>
          <p:nvPicPr>
            <p:cNvPr id="38" name="Picture 37">
              <a:extLst>
                <a:ext uri="{FF2B5EF4-FFF2-40B4-BE49-F238E27FC236}">
                  <a16:creationId xmlns:a16="http://schemas.microsoft.com/office/drawing/2014/main" id="{102A03CF-2A0C-43B2-8FE6-58D50F58AB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9" name="Rectangle 38">
              <a:extLst>
                <a:ext uri="{FF2B5EF4-FFF2-40B4-BE49-F238E27FC236}">
                  <a16:creationId xmlns:a16="http://schemas.microsoft.com/office/drawing/2014/main" id="{E0BC80ED-F099-497F-AB77-89CBEC5C7C9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0" name="Picture 39">
              <a:extLst>
                <a:ext uri="{FF2B5EF4-FFF2-40B4-BE49-F238E27FC236}">
                  <a16:creationId xmlns:a16="http://schemas.microsoft.com/office/drawing/2014/main" id="{93514795-C59F-4FD6-9C20-985254210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1" name="Picture 40">
            <a:extLst>
              <a:ext uri="{FF2B5EF4-FFF2-40B4-BE49-F238E27FC236}">
                <a16:creationId xmlns:a16="http://schemas.microsoft.com/office/drawing/2014/main" id="{73E9F71D-40C1-4F5B-9DC1-F82D2D00BD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15835" y="3142984"/>
            <a:ext cx="174772" cy="179401"/>
          </a:xfrm>
          <a:prstGeom prst="rect">
            <a:avLst/>
          </a:prstGeom>
        </p:spPr>
      </p:pic>
      <p:grpSp>
        <p:nvGrpSpPr>
          <p:cNvPr id="42" name="Group 41">
            <a:extLst>
              <a:ext uri="{FF2B5EF4-FFF2-40B4-BE49-F238E27FC236}">
                <a16:creationId xmlns:a16="http://schemas.microsoft.com/office/drawing/2014/main" id="{A386ABEE-D6A0-4296-A424-F74A4A280895}"/>
              </a:ext>
            </a:extLst>
          </p:cNvPr>
          <p:cNvGrpSpPr/>
          <p:nvPr/>
        </p:nvGrpSpPr>
        <p:grpSpPr>
          <a:xfrm>
            <a:off x="9919630" y="3214494"/>
            <a:ext cx="677694" cy="1392515"/>
            <a:chOff x="7480852" y="3340571"/>
            <a:chExt cx="490331" cy="1098080"/>
          </a:xfrm>
        </p:grpSpPr>
        <p:pic>
          <p:nvPicPr>
            <p:cNvPr id="43" name="Picture 42">
              <a:extLst>
                <a:ext uri="{FF2B5EF4-FFF2-40B4-BE49-F238E27FC236}">
                  <a16:creationId xmlns:a16="http://schemas.microsoft.com/office/drawing/2014/main" id="{881F6D51-2375-455F-9D5D-449909F0FD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4" name="Rectangle 43">
              <a:extLst>
                <a:ext uri="{FF2B5EF4-FFF2-40B4-BE49-F238E27FC236}">
                  <a16:creationId xmlns:a16="http://schemas.microsoft.com/office/drawing/2014/main" id="{DE218B65-541A-4E80-AC20-CACBF8BA195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5" name="Picture 44">
              <a:extLst>
                <a:ext uri="{FF2B5EF4-FFF2-40B4-BE49-F238E27FC236}">
                  <a16:creationId xmlns:a16="http://schemas.microsoft.com/office/drawing/2014/main" id="{214BFE3B-7F95-4E6E-A6C8-C4554C79D2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6" name="Picture 45">
            <a:extLst>
              <a:ext uri="{FF2B5EF4-FFF2-40B4-BE49-F238E27FC236}">
                <a16:creationId xmlns:a16="http://schemas.microsoft.com/office/drawing/2014/main" id="{C4055C5A-ABC4-4E42-AA43-B4C4733128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8485" y="3140457"/>
            <a:ext cx="174772" cy="179401"/>
          </a:xfrm>
          <a:prstGeom prst="rect">
            <a:avLst/>
          </a:prstGeom>
        </p:spPr>
      </p:pic>
      <p:grpSp>
        <p:nvGrpSpPr>
          <p:cNvPr id="47" name="Group 46">
            <a:extLst>
              <a:ext uri="{FF2B5EF4-FFF2-40B4-BE49-F238E27FC236}">
                <a16:creationId xmlns:a16="http://schemas.microsoft.com/office/drawing/2014/main" id="{E5B4EFF3-700D-4A22-AE13-B32A69A6EEDB}"/>
              </a:ext>
            </a:extLst>
          </p:cNvPr>
          <p:cNvGrpSpPr/>
          <p:nvPr/>
        </p:nvGrpSpPr>
        <p:grpSpPr>
          <a:xfrm>
            <a:off x="10694589" y="3214494"/>
            <a:ext cx="677694" cy="1392515"/>
            <a:chOff x="7480852" y="3340571"/>
            <a:chExt cx="490331" cy="1098080"/>
          </a:xfrm>
        </p:grpSpPr>
        <p:pic>
          <p:nvPicPr>
            <p:cNvPr id="48" name="Picture 47">
              <a:extLst>
                <a:ext uri="{FF2B5EF4-FFF2-40B4-BE49-F238E27FC236}">
                  <a16:creationId xmlns:a16="http://schemas.microsoft.com/office/drawing/2014/main" id="{4C0362CE-8287-4790-89BF-7171E786F4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9" name="Rectangle 48">
              <a:extLst>
                <a:ext uri="{FF2B5EF4-FFF2-40B4-BE49-F238E27FC236}">
                  <a16:creationId xmlns:a16="http://schemas.microsoft.com/office/drawing/2014/main" id="{57781930-FBE8-44A9-87D7-BB897EBE1B2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50" name="Picture 49">
              <a:extLst>
                <a:ext uri="{FF2B5EF4-FFF2-40B4-BE49-F238E27FC236}">
                  <a16:creationId xmlns:a16="http://schemas.microsoft.com/office/drawing/2014/main" id="{9A40A4A1-82FF-4844-9F91-5E9770002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51" name="Picture 50">
            <a:extLst>
              <a:ext uri="{FF2B5EF4-FFF2-40B4-BE49-F238E27FC236}">
                <a16:creationId xmlns:a16="http://schemas.microsoft.com/office/drawing/2014/main" id="{490614EE-1F5F-47A9-B302-2E0711BF98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203444" y="3140457"/>
            <a:ext cx="174772" cy="179401"/>
          </a:xfrm>
          <a:prstGeom prst="rect">
            <a:avLst/>
          </a:prstGeom>
        </p:spPr>
      </p:pic>
      <p:cxnSp>
        <p:nvCxnSpPr>
          <p:cNvPr id="54" name="Straight Connector 53">
            <a:extLst>
              <a:ext uri="{FF2B5EF4-FFF2-40B4-BE49-F238E27FC236}">
                <a16:creationId xmlns:a16="http://schemas.microsoft.com/office/drawing/2014/main" id="{1949D0A6-4131-466C-938D-388FB4CDBA0F}"/>
              </a:ext>
            </a:extLst>
          </p:cNvPr>
          <p:cNvCxnSpPr>
            <a:cxnSpLocks/>
            <a:stCxn id="45" idx="0"/>
            <a:endCxn id="29" idx="3"/>
          </p:cNvCxnSpPr>
          <p:nvPr/>
        </p:nvCxnSpPr>
        <p:spPr>
          <a:xfrm flipH="1" flipV="1">
            <a:off x="9875121" y="2002142"/>
            <a:ext cx="383356"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AD2F50-8F28-4D77-B89D-B62935DCE172}"/>
              </a:ext>
            </a:extLst>
          </p:cNvPr>
          <p:cNvCxnSpPr>
            <a:cxnSpLocks/>
            <a:stCxn id="40" idx="0"/>
            <a:endCxn id="29" idx="3"/>
          </p:cNvCxnSpPr>
          <p:nvPr/>
        </p:nvCxnSpPr>
        <p:spPr>
          <a:xfrm flipV="1">
            <a:off x="9445827" y="2002142"/>
            <a:ext cx="42929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A98CBE-D279-4E2C-BA1D-33BD23D4389A}"/>
              </a:ext>
            </a:extLst>
          </p:cNvPr>
          <p:cNvCxnSpPr>
            <a:cxnSpLocks/>
            <a:stCxn id="12" idx="0"/>
            <a:endCxn id="29" idx="3"/>
          </p:cNvCxnSpPr>
          <p:nvPr/>
        </p:nvCxnSpPr>
        <p:spPr>
          <a:xfrm flipV="1">
            <a:off x="8633177" y="2002142"/>
            <a:ext cx="124194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D569FA2E-74CD-4C3F-92BF-2DA470152E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12817" y="1338616"/>
            <a:ext cx="600953" cy="425992"/>
          </a:xfrm>
          <a:prstGeom prst="rect">
            <a:avLst/>
          </a:prstGeom>
        </p:spPr>
      </p:pic>
      <p:pic>
        <p:nvPicPr>
          <p:cNvPr id="65" name="Picture 64">
            <a:extLst>
              <a:ext uri="{FF2B5EF4-FFF2-40B4-BE49-F238E27FC236}">
                <a16:creationId xmlns:a16="http://schemas.microsoft.com/office/drawing/2014/main" id="{3D28B929-4552-4CB7-A9C6-087D35B8DC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00677" y="1338616"/>
            <a:ext cx="600953" cy="425992"/>
          </a:xfrm>
          <a:prstGeom prst="rect">
            <a:avLst/>
          </a:prstGeom>
        </p:spPr>
      </p:pic>
      <p:cxnSp>
        <p:nvCxnSpPr>
          <p:cNvPr id="66" name="Straight Connector 65">
            <a:extLst>
              <a:ext uri="{FF2B5EF4-FFF2-40B4-BE49-F238E27FC236}">
                <a16:creationId xmlns:a16="http://schemas.microsoft.com/office/drawing/2014/main" id="{0E104FB2-F3C1-4EB4-821F-E938AFC1540C}"/>
              </a:ext>
            </a:extLst>
          </p:cNvPr>
          <p:cNvCxnSpPr>
            <a:cxnSpLocks/>
            <a:stCxn id="63" idx="2"/>
            <a:endCxn id="29" idx="1"/>
          </p:cNvCxnSpPr>
          <p:nvPr/>
        </p:nvCxnSpPr>
        <p:spPr>
          <a:xfrm>
            <a:off x="9413294" y="1764608"/>
            <a:ext cx="461827"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3EACBC-8702-4CBA-B81C-1F98848BE2AD}"/>
              </a:ext>
            </a:extLst>
          </p:cNvPr>
          <p:cNvCxnSpPr>
            <a:cxnSpLocks/>
            <a:stCxn id="29" idx="2"/>
            <a:endCxn id="63" idx="2"/>
          </p:cNvCxnSpPr>
          <p:nvPr/>
        </p:nvCxnSpPr>
        <p:spPr>
          <a:xfrm flipV="1">
            <a:off x="8125820" y="1764608"/>
            <a:ext cx="128747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A46A97-FA37-455B-A86F-7917EA259231}"/>
              </a:ext>
            </a:extLst>
          </p:cNvPr>
          <p:cNvCxnSpPr>
            <a:cxnSpLocks/>
            <a:stCxn id="29" idx="0"/>
            <a:endCxn id="63" idx="2"/>
          </p:cNvCxnSpPr>
          <p:nvPr/>
        </p:nvCxnSpPr>
        <p:spPr>
          <a:xfrm flipH="1" flipV="1">
            <a:off x="9413294" y="1764608"/>
            <a:ext cx="221911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9CD0E1-84FD-4C82-9F5E-F2D45B911EEC}"/>
              </a:ext>
            </a:extLst>
          </p:cNvPr>
          <p:cNvCxnSpPr>
            <a:cxnSpLocks/>
            <a:stCxn id="29" idx="2"/>
            <a:endCxn id="65" idx="2"/>
          </p:cNvCxnSpPr>
          <p:nvPr/>
        </p:nvCxnSpPr>
        <p:spPr>
          <a:xfrm flipV="1">
            <a:off x="8125820" y="1764608"/>
            <a:ext cx="217533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2B4B9-D398-4064-AB1B-85F14B8D6378}"/>
              </a:ext>
            </a:extLst>
          </p:cNvPr>
          <p:cNvCxnSpPr>
            <a:cxnSpLocks/>
            <a:stCxn id="29" idx="1"/>
            <a:endCxn id="65" idx="2"/>
          </p:cNvCxnSpPr>
          <p:nvPr/>
        </p:nvCxnSpPr>
        <p:spPr>
          <a:xfrm flipV="1">
            <a:off x="9875121" y="1764608"/>
            <a:ext cx="426033"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D9B19FA-0E28-4026-A121-AC7DE604ECA0}"/>
              </a:ext>
            </a:extLst>
          </p:cNvPr>
          <p:cNvCxnSpPr>
            <a:cxnSpLocks/>
            <a:stCxn id="29" idx="0"/>
            <a:endCxn id="65" idx="2"/>
          </p:cNvCxnSpPr>
          <p:nvPr/>
        </p:nvCxnSpPr>
        <p:spPr>
          <a:xfrm flipH="1" flipV="1">
            <a:off x="10301154" y="1764608"/>
            <a:ext cx="133125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2CE4962-7C15-4DA5-9EAE-26598170EB3E}"/>
              </a:ext>
            </a:extLst>
          </p:cNvPr>
          <p:cNvCxnSpPr>
            <a:cxnSpLocks/>
            <a:stCxn id="12" idx="0"/>
          </p:cNvCxnSpPr>
          <p:nvPr/>
        </p:nvCxnSpPr>
        <p:spPr>
          <a:xfrm flipV="1">
            <a:off x="8633177" y="2589654"/>
            <a:ext cx="1250039"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2FADBCF-3B55-4812-849C-EED57C6D3150}"/>
              </a:ext>
            </a:extLst>
          </p:cNvPr>
          <p:cNvCxnSpPr>
            <a:cxnSpLocks/>
            <a:stCxn id="40" idx="0"/>
          </p:cNvCxnSpPr>
          <p:nvPr/>
        </p:nvCxnSpPr>
        <p:spPr>
          <a:xfrm flipV="1">
            <a:off x="9445827" y="2589654"/>
            <a:ext cx="446932"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5CC1E-A547-46BB-8FB0-9EA1305082C3}"/>
              </a:ext>
            </a:extLst>
          </p:cNvPr>
          <p:cNvCxnSpPr>
            <a:cxnSpLocks/>
            <a:stCxn id="45" idx="0"/>
          </p:cNvCxnSpPr>
          <p:nvPr/>
        </p:nvCxnSpPr>
        <p:spPr>
          <a:xfrm flipH="1" flipV="1">
            <a:off x="9875121" y="2589654"/>
            <a:ext cx="38335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0F13425-92BC-4A0F-BDC8-5A9F2B734B50}"/>
              </a:ext>
            </a:extLst>
          </p:cNvPr>
          <p:cNvCxnSpPr>
            <a:cxnSpLocks/>
            <a:stCxn id="50" idx="0"/>
          </p:cNvCxnSpPr>
          <p:nvPr/>
        </p:nvCxnSpPr>
        <p:spPr>
          <a:xfrm flipH="1" flipV="1">
            <a:off x="9892760" y="2589654"/>
            <a:ext cx="114067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6E09F639-9E89-4B04-A75C-0971D90A1E4A}"/>
              </a:ext>
            </a:extLst>
          </p:cNvPr>
          <p:cNvSpPr/>
          <p:nvPr/>
        </p:nvSpPr>
        <p:spPr>
          <a:xfrm>
            <a:off x="8114900" y="1944746"/>
            <a:ext cx="3520441" cy="1003849"/>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t>Data Center</a:t>
            </a:r>
            <a:br>
              <a:rPr lang="en-US" sz="1400" dirty="0"/>
            </a:br>
            <a:r>
              <a:rPr lang="en-US" sz="1400" dirty="0"/>
              <a:t>Network</a:t>
            </a:r>
          </a:p>
        </p:txBody>
      </p:sp>
      <p:graphicFrame>
        <p:nvGraphicFramePr>
          <p:cNvPr id="53" name="Table 52">
            <a:extLst>
              <a:ext uri="{FF2B5EF4-FFF2-40B4-BE49-F238E27FC236}">
                <a16:creationId xmlns:a16="http://schemas.microsoft.com/office/drawing/2014/main" id="{BE0BB1BF-684D-4004-BEE5-030B8E35E7AB}"/>
              </a:ext>
            </a:extLst>
          </p:cNvPr>
          <p:cNvGraphicFramePr>
            <a:graphicFrameLocks noGrp="1"/>
          </p:cNvGraphicFramePr>
          <p:nvPr>
            <p:extLst>
              <p:ext uri="{D42A27DB-BD31-4B8C-83A1-F6EECF244321}">
                <p14:modId xmlns:p14="http://schemas.microsoft.com/office/powerpoint/2010/main" val="720140026"/>
              </p:ext>
            </p:extLst>
          </p:nvPr>
        </p:nvGraphicFramePr>
        <p:xfrm>
          <a:off x="3412739" y="4122471"/>
          <a:ext cx="2223929" cy="1528908"/>
        </p:xfrm>
        <a:graphic>
          <a:graphicData uri="http://schemas.openxmlformats.org/drawingml/2006/table">
            <a:tbl>
              <a:tblPr bandRow="1"/>
              <a:tblGrid>
                <a:gridCol w="1581505">
                  <a:extLst>
                    <a:ext uri="{9D8B030D-6E8A-4147-A177-3AD203B41FA5}">
                      <a16:colId xmlns:a16="http://schemas.microsoft.com/office/drawing/2014/main" val="1349804904"/>
                    </a:ext>
                  </a:extLst>
                </a:gridCol>
                <a:gridCol w="642424">
                  <a:extLst>
                    <a:ext uri="{9D8B030D-6E8A-4147-A177-3AD203B41FA5}">
                      <a16:colId xmlns:a16="http://schemas.microsoft.com/office/drawing/2014/main" val="3086522465"/>
                    </a:ext>
                  </a:extLst>
                </a:gridCol>
              </a:tblGrid>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439299147"/>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2520659"/>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248701251"/>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7969267"/>
                  </a:ext>
                </a:extLst>
              </a:tr>
            </a:tbl>
          </a:graphicData>
        </a:graphic>
      </p:graphicFrame>
      <p:sp>
        <p:nvSpPr>
          <p:cNvPr id="55" name="Rectangle 54">
            <a:extLst>
              <a:ext uri="{FF2B5EF4-FFF2-40B4-BE49-F238E27FC236}">
                <a16:creationId xmlns:a16="http://schemas.microsoft.com/office/drawing/2014/main" id="{9AEB0272-AB58-4572-AA42-8B84889DF371}"/>
              </a:ext>
            </a:extLst>
          </p:cNvPr>
          <p:cNvSpPr/>
          <p:nvPr/>
        </p:nvSpPr>
        <p:spPr>
          <a:xfrm>
            <a:off x="3412738" y="4122472"/>
            <a:ext cx="2223930" cy="1528908"/>
          </a:xfrm>
          <a:prstGeom prst="rect">
            <a:avLst/>
          </a:prstGeom>
          <a:noFill/>
          <a:ln w="9525" cap="flat" cmpd="sng" algn="ctr">
            <a:solidFill>
              <a:srgbClr val="C0504D"/>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C0504D"/>
              </a:solidFill>
              <a:effectLst/>
              <a:uLnTx/>
              <a:uFillTx/>
              <a:latin typeface="Arial"/>
              <a:ea typeface="+mn-ea"/>
              <a:cs typeface="+mn-cs"/>
            </a:endParaRPr>
          </a:p>
        </p:txBody>
      </p:sp>
    </p:spTree>
    <p:extLst>
      <p:ext uri="{BB962C8B-B14F-4D97-AF65-F5344CB8AC3E}">
        <p14:creationId xmlns:p14="http://schemas.microsoft.com/office/powerpoint/2010/main" val="2870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7E73-301F-459D-A262-A94405197ADF}"/>
              </a:ext>
            </a:extLst>
          </p:cNvPr>
          <p:cNvSpPr>
            <a:spLocks noGrp="1"/>
          </p:cNvSpPr>
          <p:nvPr>
            <p:ph type="ctrTitle"/>
          </p:nvPr>
        </p:nvSpPr>
        <p:spPr/>
        <p:txBody>
          <a:bodyPr/>
          <a:lstStyle/>
          <a:p>
            <a:r>
              <a:rPr lang="en-US" dirty="0"/>
              <a:t>1. Duet</a:t>
            </a:r>
          </a:p>
        </p:txBody>
      </p:sp>
      <p:sp>
        <p:nvSpPr>
          <p:cNvPr id="3" name="Subtitle 2">
            <a:extLst>
              <a:ext uri="{FF2B5EF4-FFF2-40B4-BE49-F238E27FC236}">
                <a16:creationId xmlns:a16="http://schemas.microsoft.com/office/drawing/2014/main" id="{AFD54164-B7E7-4D73-AEDD-969CC8B954A2}"/>
              </a:ext>
            </a:extLst>
          </p:cNvPr>
          <p:cNvSpPr>
            <a:spLocks noGrp="1"/>
          </p:cNvSpPr>
          <p:nvPr>
            <p:ph type="subTitle" idx="1"/>
          </p:nvPr>
        </p:nvSpPr>
        <p:spPr>
          <a:xfrm>
            <a:off x="1524000" y="4019324"/>
            <a:ext cx="9144000" cy="1655762"/>
          </a:xfrm>
        </p:spPr>
        <p:txBody>
          <a:bodyPr/>
          <a:lstStyle/>
          <a:p>
            <a:r>
              <a:rPr lang="en-US" dirty="0"/>
              <a:t>[Duet`14]: Gandhi, Rohan, et al. "Duet: Cloud scale load balancing with hardware and software." ACM SIGCOMM Computer Communication Review 44.4 (2014): 27-38.</a:t>
            </a:r>
          </a:p>
        </p:txBody>
      </p:sp>
      <p:sp>
        <p:nvSpPr>
          <p:cNvPr id="4" name="Slide Number Placeholder 3">
            <a:extLst>
              <a:ext uri="{FF2B5EF4-FFF2-40B4-BE49-F238E27FC236}">
                <a16:creationId xmlns:a16="http://schemas.microsoft.com/office/drawing/2014/main" id="{0C83DE47-29AA-48CF-ABE7-1164F4E75367}"/>
              </a:ext>
            </a:extLst>
          </p:cNvPr>
          <p:cNvSpPr>
            <a:spLocks noGrp="1"/>
          </p:cNvSpPr>
          <p:nvPr>
            <p:ph type="sldNum" sz="quarter" idx="12"/>
          </p:nvPr>
        </p:nvSpPr>
        <p:spPr/>
        <p:txBody>
          <a:bodyPr/>
          <a:lstStyle/>
          <a:p>
            <a:fld id="{76A24A3C-1A67-456D-B525-A9BEE51E7E0D}" type="slidenum">
              <a:rPr lang="en-US" smtClean="0"/>
              <a:t>8</a:t>
            </a:fld>
            <a:endParaRPr lang="en-US"/>
          </a:p>
        </p:txBody>
      </p:sp>
    </p:spTree>
    <p:extLst>
      <p:ext uri="{BB962C8B-B14F-4D97-AF65-F5344CB8AC3E}">
        <p14:creationId xmlns:p14="http://schemas.microsoft.com/office/powerpoint/2010/main" val="241171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Duet: Software + Hardware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9</a:t>
            </a:fld>
            <a:endParaRPr lang="en-US" dirty="0"/>
          </a:p>
        </p:txBody>
      </p:sp>
      <p:pic>
        <p:nvPicPr>
          <p:cNvPr id="6" name="Content Placeholder 5">
            <a:extLst>
              <a:ext uri="{FF2B5EF4-FFF2-40B4-BE49-F238E27FC236}">
                <a16:creationId xmlns:a16="http://schemas.microsoft.com/office/drawing/2014/main" id="{06F3C9B8-1F5B-4414-822E-A094A697B9A6}"/>
              </a:ext>
            </a:extLst>
          </p:cNvPr>
          <p:cNvPicPr>
            <a:picLocks noGrp="1" noChangeAspect="1"/>
          </p:cNvPicPr>
          <p:nvPr>
            <p:ph idx="1"/>
          </p:nvPr>
        </p:nvPicPr>
        <p:blipFill>
          <a:blip r:embed="rId3"/>
          <a:stretch>
            <a:fillRect/>
          </a:stretch>
        </p:blipFill>
        <p:spPr>
          <a:xfrm>
            <a:off x="1471059" y="988781"/>
            <a:ext cx="9249882" cy="5792669"/>
          </a:xfrm>
          <a:prstGeom prst="rect">
            <a:avLst/>
          </a:prstGeom>
        </p:spPr>
      </p:pic>
      <p:sp>
        <p:nvSpPr>
          <p:cNvPr id="52" name="Rectangle 51">
            <a:extLst>
              <a:ext uri="{FF2B5EF4-FFF2-40B4-BE49-F238E27FC236}">
                <a16:creationId xmlns:a16="http://schemas.microsoft.com/office/drawing/2014/main" id="{3781597F-92A0-4287-AC3F-A2FA912FCB29}"/>
              </a:ext>
            </a:extLst>
          </p:cNvPr>
          <p:cNvSpPr/>
          <p:nvPr/>
        </p:nvSpPr>
        <p:spPr>
          <a:xfrm>
            <a:off x="1770095" y="5724939"/>
            <a:ext cx="8535955" cy="907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Software disadvantage: Performance limitation</a:t>
            </a:r>
          </a:p>
        </p:txBody>
      </p:sp>
    </p:spTree>
    <p:extLst>
      <p:ext uri="{BB962C8B-B14F-4D97-AF65-F5344CB8AC3E}">
        <p14:creationId xmlns:p14="http://schemas.microsoft.com/office/powerpoint/2010/main" val="22821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 calcmode="lin" valueType="num">
                                      <p:cBhvr additive="base">
                                        <p:cTn id="7"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6995</TotalTime>
  <Words>4814</Words>
  <Application>Microsoft Macintosh PowerPoint</Application>
  <PresentationFormat>Widescreen</PresentationFormat>
  <Paragraphs>778</Paragraphs>
  <Slides>59</Slides>
  <Notes>47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Arial</vt:lpstr>
      <vt:lpstr>Calibri</vt:lpstr>
      <vt:lpstr>Calibri Light</vt:lpstr>
      <vt:lpstr>Cambria Math</vt:lpstr>
      <vt:lpstr>Verdana</vt:lpstr>
      <vt:lpstr>Wingdings</vt:lpstr>
      <vt:lpstr>Office Theme</vt:lpstr>
      <vt:lpstr>Visio</vt:lpstr>
      <vt:lpstr>PowerPoint Presentation</vt:lpstr>
      <vt:lpstr>Outline</vt:lpstr>
      <vt:lpstr>Various Application over Internet</vt:lpstr>
      <vt:lpstr>Distributed applications use L4 load balancers </vt:lpstr>
      <vt:lpstr>Dedicated load balancing does not scale</vt:lpstr>
      <vt:lpstr>Distributed Load Balancing</vt:lpstr>
      <vt:lpstr>Distributed Load Balancing: Challenges</vt:lpstr>
      <vt:lpstr>1. Duet</vt:lpstr>
      <vt:lpstr>Duet: Software + Hardware LB</vt:lpstr>
      <vt:lpstr>Pure Software LB</vt:lpstr>
      <vt:lpstr>Software Drawbacks</vt:lpstr>
      <vt:lpstr>Duet</vt:lpstr>
      <vt:lpstr>DUET Architecture</vt:lpstr>
      <vt:lpstr>Can we use commodity switches?</vt:lpstr>
      <vt:lpstr>Commodity Switches Hardware LBs</vt:lpstr>
      <vt:lpstr>Challenge #1: Limited Memory</vt:lpstr>
      <vt:lpstr>Solution to #1: Partitioning VIPs on Multiple Switches</vt:lpstr>
      <vt:lpstr>Large Fanout Support</vt:lpstr>
      <vt:lpstr>Challenge #2: High Availability</vt:lpstr>
      <vt:lpstr>Solution to #2: Use SMuxes as Backstop</vt:lpstr>
      <vt:lpstr>2. Silkroad</vt:lpstr>
      <vt:lpstr>Layer-4 Load Balancing</vt:lpstr>
      <vt:lpstr>PowerPoint Presentation</vt:lpstr>
      <vt:lpstr>Frequent DIP pool updates</vt:lpstr>
      <vt:lpstr>Per-connection consistency (PCC)</vt:lpstr>
      <vt:lpstr>Design requirements</vt:lpstr>
      <vt:lpstr>Existing solution 1: use software server</vt:lpstr>
      <vt:lpstr>Existing solution 2: partially offload to switches</vt:lpstr>
      <vt:lpstr>SilkRoad</vt:lpstr>
      <vt:lpstr>ConnTable in ASICs</vt:lpstr>
      <vt:lpstr>Design challenges</vt:lpstr>
      <vt:lpstr>Many active connections in ConnTable</vt:lpstr>
      <vt:lpstr>Approach: novel hashing design to compress ConnTable</vt:lpstr>
      <vt:lpstr>Approach: compress ConnTable</vt:lpstr>
      <vt:lpstr>3. Beamer</vt:lpstr>
      <vt:lpstr>Beamer: What if we add an LB</vt:lpstr>
      <vt:lpstr>Beamer: What if we add an LB</vt:lpstr>
      <vt:lpstr>Beamer: What if we add an LB</vt:lpstr>
      <vt:lpstr>Beamer: Load Balancing should be Stateless</vt:lpstr>
      <vt:lpstr>Beamer in Action</vt:lpstr>
      <vt:lpstr>Beamer: Daisy Chaining</vt:lpstr>
      <vt:lpstr>Beamer: Daisy Chaining</vt:lpstr>
      <vt:lpstr>Beamer Hashing</vt:lpstr>
      <vt:lpstr>Beamer: Data Plane</vt:lpstr>
      <vt:lpstr>Beamer: Data Plane During a Transition</vt:lpstr>
      <vt:lpstr>Beamer: New Connections During a Transition</vt:lpstr>
      <vt:lpstr>Beamer: Transitions Time Out </vt:lpstr>
      <vt:lpstr>4. Spotlight</vt:lpstr>
      <vt:lpstr>Problem with flow-based ECMP</vt:lpstr>
      <vt:lpstr>Heavy-tailed Distribution of Flows</vt:lpstr>
      <vt:lpstr>Spotlight: Weighted Load Balancing</vt:lpstr>
      <vt:lpstr>Adaptive Weighted Flow Dispatching</vt:lpstr>
      <vt:lpstr>Estimation of Available Capacity</vt:lpstr>
      <vt:lpstr>Data Plane: Maintaining PCC</vt:lpstr>
      <vt:lpstr>Data Plane: Weighted Flow Dispatching</vt:lpstr>
      <vt:lpstr>AWFD: Stage I</vt:lpstr>
      <vt:lpstr>AWFD: Complete Algorithm</vt:lpstr>
      <vt:lpstr>AWFD: Generalized Algorithm</vt:lpstr>
      <vt:lpstr>Aggregated Service Throughput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visa</dc:creator>
  <cp:lastModifiedBy>H. Jonathan  Chao</cp:lastModifiedBy>
  <cp:revision>213</cp:revision>
  <dcterms:created xsi:type="dcterms:W3CDTF">2019-04-27T04:43:46Z</dcterms:created>
  <dcterms:modified xsi:type="dcterms:W3CDTF">2020-11-18T03:38:06Z</dcterms:modified>
</cp:coreProperties>
</file>